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4"/>
  </p:sldMasterIdLst>
  <p:notesMasterIdLst>
    <p:notesMasterId r:id="rId16"/>
  </p:notesMasterIdLst>
  <p:handoutMasterIdLst>
    <p:handoutMasterId r:id="rId17"/>
  </p:handoutMasterIdLst>
  <p:sldIdLst>
    <p:sldId id="361" r:id="rId5"/>
    <p:sldId id="373" r:id="rId6"/>
    <p:sldId id="378" r:id="rId7"/>
    <p:sldId id="374" r:id="rId8"/>
    <p:sldId id="376" r:id="rId9"/>
    <p:sldId id="375" r:id="rId10"/>
    <p:sldId id="380" r:id="rId11"/>
    <p:sldId id="370" r:id="rId12"/>
    <p:sldId id="365" r:id="rId13"/>
    <p:sldId id="383" r:id="rId14"/>
    <p:sldId id="38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6770"/>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973" autoAdjust="0"/>
  </p:normalViewPr>
  <p:slideViewPr>
    <p:cSldViewPr>
      <p:cViewPr>
        <p:scale>
          <a:sx n="63" d="100"/>
          <a:sy n="63" d="100"/>
        </p:scale>
        <p:origin x="1976" y="5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2" d="100"/>
          <a:sy n="52" d="100"/>
        </p:scale>
        <p:origin x="-289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99470-C8EB-4FE5-8505-E4DD62635388}" type="doc">
      <dgm:prSet loTypeId="urn:microsoft.com/office/officeart/2005/8/layout/hierarchy4" loCatId="hierarchy" qsTypeId="urn:microsoft.com/office/officeart/2005/8/quickstyle/simple5" qsCatId="simple" csTypeId="urn:microsoft.com/office/officeart/2005/8/colors/accent0_3" csCatId="mainScheme" phldr="1"/>
      <dgm:spPr/>
      <dgm:t>
        <a:bodyPr/>
        <a:lstStyle/>
        <a:p>
          <a:endParaRPr lang="en-US"/>
        </a:p>
      </dgm:t>
    </dgm:pt>
    <dgm:pt modelId="{F6CCFEE3-88DF-461F-B22F-23AE8F273D5D}">
      <dgm:prSet/>
      <dgm:spPr/>
      <dgm:t>
        <a:bodyPr/>
        <a:lstStyle/>
        <a:p>
          <a:r>
            <a:rPr lang="en-CA" dirty="0">
              <a:latin typeface="Arial" panose="020B0604020202020204" pitchFamily="34" charset="0"/>
              <a:cs typeface="Arial" panose="020B0604020202020204" pitchFamily="34" charset="0"/>
            </a:rPr>
            <a:t>Committee formed</a:t>
          </a:r>
          <a:endParaRPr lang="en-US" dirty="0">
            <a:latin typeface="Arial" panose="020B0604020202020204" pitchFamily="34" charset="0"/>
            <a:cs typeface="Arial" panose="020B0604020202020204" pitchFamily="34" charset="0"/>
          </a:endParaRPr>
        </a:p>
      </dgm:t>
    </dgm:pt>
    <dgm:pt modelId="{1B9D52FF-C7E2-4547-B7C4-456DC2B1C298}" type="parTrans" cxnId="{063F0798-5993-4169-8E1E-0EB9846AC4EE}">
      <dgm:prSet/>
      <dgm:spPr/>
      <dgm:t>
        <a:bodyPr/>
        <a:lstStyle/>
        <a:p>
          <a:endParaRPr lang="en-US"/>
        </a:p>
      </dgm:t>
    </dgm:pt>
    <dgm:pt modelId="{4ABB7C05-8A7C-45B8-9E71-138D49214454}" type="sibTrans" cxnId="{063F0798-5993-4169-8E1E-0EB9846AC4EE}">
      <dgm:prSet/>
      <dgm:spPr/>
      <dgm:t>
        <a:bodyPr/>
        <a:lstStyle/>
        <a:p>
          <a:endParaRPr lang="en-US"/>
        </a:p>
      </dgm:t>
    </dgm:pt>
    <dgm:pt modelId="{B359121A-5E5F-405C-AB4F-92B53933C027}">
      <dgm:prSet/>
      <dgm:spPr/>
      <dgm:t>
        <a:bodyPr/>
        <a:lstStyle/>
        <a:p>
          <a:r>
            <a:rPr lang="en-US" dirty="0">
              <a:latin typeface="Arial" panose="020B0604020202020204" pitchFamily="34" charset="0"/>
              <a:cs typeface="Arial" panose="020B0604020202020204" pitchFamily="34" charset="0"/>
            </a:rPr>
            <a:t>CLIP Council and IAT reviewed options </a:t>
          </a:r>
        </a:p>
      </dgm:t>
    </dgm:pt>
    <dgm:pt modelId="{BB8967A3-7E7D-4F78-BA83-2EEEF75E737F}" type="parTrans" cxnId="{F30CB38C-8C76-4114-BD21-9711B174B368}">
      <dgm:prSet/>
      <dgm:spPr/>
      <dgm:t>
        <a:bodyPr/>
        <a:lstStyle/>
        <a:p>
          <a:endParaRPr lang="en-US"/>
        </a:p>
      </dgm:t>
    </dgm:pt>
    <dgm:pt modelId="{68884568-6B96-46E0-8A0F-4742732F38FD}" type="sibTrans" cxnId="{F30CB38C-8C76-4114-BD21-9711B174B368}">
      <dgm:prSet/>
      <dgm:spPr/>
      <dgm:t>
        <a:bodyPr/>
        <a:lstStyle/>
        <a:p>
          <a:endParaRPr lang="en-US"/>
        </a:p>
      </dgm:t>
    </dgm:pt>
    <dgm:pt modelId="{F3BE6764-518B-4800-8103-F6003B32E93D}">
      <dgm:prSet/>
      <dgm:spPr/>
      <dgm:t>
        <a:bodyPr/>
        <a:lstStyle/>
        <a:p>
          <a:r>
            <a:rPr lang="en-CA" dirty="0">
              <a:latin typeface="Arial" panose="020B0604020202020204" pitchFamily="34" charset="0"/>
              <a:cs typeface="Arial" panose="020B0604020202020204" pitchFamily="34" charset="0"/>
            </a:rPr>
            <a:t>Compared models against what success looks like as identified by the governance committee in 2021 and Collective Impact Criteria </a:t>
          </a:r>
        </a:p>
      </dgm:t>
    </dgm:pt>
    <dgm:pt modelId="{8EBD3554-B372-49AC-AA08-BAC7AF175ED9}" type="parTrans" cxnId="{867DD600-9A6B-47D5-BE0A-914BA4AC25DA}">
      <dgm:prSet/>
      <dgm:spPr/>
      <dgm:t>
        <a:bodyPr/>
        <a:lstStyle/>
        <a:p>
          <a:endParaRPr lang="en-US"/>
        </a:p>
      </dgm:t>
    </dgm:pt>
    <dgm:pt modelId="{9E126EA5-5923-4F3B-8FF5-09541B394F35}" type="sibTrans" cxnId="{867DD600-9A6B-47D5-BE0A-914BA4AC25DA}">
      <dgm:prSet/>
      <dgm:spPr/>
      <dgm:t>
        <a:bodyPr/>
        <a:lstStyle/>
        <a:p>
          <a:endParaRPr lang="en-US"/>
        </a:p>
      </dgm:t>
    </dgm:pt>
    <dgm:pt modelId="{4870A711-89FD-4B1B-AC21-B393B26F2FAD}">
      <dgm:prSet/>
      <dgm:spPr/>
      <dgm:t>
        <a:bodyPr/>
        <a:lstStyle/>
        <a:p>
          <a:r>
            <a:rPr lang="en-CA" dirty="0">
              <a:latin typeface="Arial" panose="020B0604020202020204" pitchFamily="34" charset="0"/>
              <a:cs typeface="Arial" panose="020B0604020202020204" pitchFamily="34" charset="0"/>
            </a:rPr>
            <a:t>Challenged ourselves to be transformative </a:t>
          </a:r>
        </a:p>
      </dgm:t>
    </dgm:pt>
    <dgm:pt modelId="{441E3625-7538-4AF6-9FE8-E67EEFAEDA71}" type="parTrans" cxnId="{5709BDA3-45B0-4619-AFA9-F6900C42B626}">
      <dgm:prSet/>
      <dgm:spPr/>
      <dgm:t>
        <a:bodyPr/>
        <a:lstStyle/>
        <a:p>
          <a:endParaRPr lang="en-CA"/>
        </a:p>
      </dgm:t>
    </dgm:pt>
    <dgm:pt modelId="{CA449CF2-D5E7-4EFA-8DD0-ABD4A2612215}" type="sibTrans" cxnId="{5709BDA3-45B0-4619-AFA9-F6900C42B626}">
      <dgm:prSet/>
      <dgm:spPr/>
      <dgm:t>
        <a:bodyPr/>
        <a:lstStyle/>
        <a:p>
          <a:endParaRPr lang="en-CA"/>
        </a:p>
      </dgm:t>
    </dgm:pt>
    <dgm:pt modelId="{9D77E695-FA3B-4AF0-B6A1-A984522B510F}">
      <dgm:prSet/>
      <dgm:spPr/>
      <dgm:t>
        <a:bodyPr/>
        <a:lstStyle/>
        <a:p>
          <a:r>
            <a:rPr lang="en-CA" dirty="0">
              <a:latin typeface="Arial" panose="020B0604020202020204" pitchFamily="34" charset="0"/>
              <a:cs typeface="Arial" panose="020B0604020202020204" pitchFamily="34" charset="0"/>
            </a:rPr>
            <a:t>Series of engagements</a:t>
          </a:r>
          <a:endParaRPr lang="en-US" dirty="0">
            <a:latin typeface="Arial" panose="020B0604020202020204" pitchFamily="34" charset="0"/>
            <a:cs typeface="Arial" panose="020B0604020202020204" pitchFamily="34" charset="0"/>
          </a:endParaRPr>
        </a:p>
      </dgm:t>
    </dgm:pt>
    <dgm:pt modelId="{ACB66B5F-7454-442A-ABC5-9834DA68D147}" type="parTrans" cxnId="{39939343-913F-4B46-8CCA-A7420CAAE41D}">
      <dgm:prSet/>
      <dgm:spPr/>
      <dgm:t>
        <a:bodyPr/>
        <a:lstStyle/>
        <a:p>
          <a:endParaRPr lang="en-CA"/>
        </a:p>
      </dgm:t>
    </dgm:pt>
    <dgm:pt modelId="{FD26EC27-2250-44A4-93DE-8D0563D8D1C4}" type="sibTrans" cxnId="{39939343-913F-4B46-8CCA-A7420CAAE41D}">
      <dgm:prSet/>
      <dgm:spPr/>
      <dgm:t>
        <a:bodyPr/>
        <a:lstStyle/>
        <a:p>
          <a:endParaRPr lang="en-CA"/>
        </a:p>
      </dgm:t>
    </dgm:pt>
    <dgm:pt modelId="{90FEF80E-8106-43C4-8A21-8A6A2B5A4419}">
      <dgm:prSet/>
      <dgm:spPr/>
      <dgm:t>
        <a:bodyPr/>
        <a:lstStyle/>
        <a:p>
          <a:r>
            <a:rPr lang="en-CA" dirty="0">
              <a:latin typeface="Arial" panose="020B0604020202020204" pitchFamily="34" charset="0"/>
              <a:cs typeface="Arial" panose="020B0604020202020204" pitchFamily="34" charset="0"/>
            </a:rPr>
            <a:t>External consultant hired to review and provide options</a:t>
          </a:r>
          <a:endParaRPr lang="en-US" dirty="0">
            <a:latin typeface="Arial" panose="020B0604020202020204" pitchFamily="34" charset="0"/>
            <a:cs typeface="Arial" panose="020B0604020202020204" pitchFamily="34" charset="0"/>
          </a:endParaRPr>
        </a:p>
      </dgm:t>
    </dgm:pt>
    <dgm:pt modelId="{A33D874F-0D8F-485C-B397-1C3091446A04}" type="parTrans" cxnId="{C5F3028B-D46A-482D-9A26-42B0D5FAE207}">
      <dgm:prSet/>
      <dgm:spPr/>
      <dgm:t>
        <a:bodyPr/>
        <a:lstStyle/>
        <a:p>
          <a:endParaRPr lang="en-CA"/>
        </a:p>
      </dgm:t>
    </dgm:pt>
    <dgm:pt modelId="{4F17D1C8-DD51-4BBD-B3C9-A61FD4719821}" type="sibTrans" cxnId="{C5F3028B-D46A-482D-9A26-42B0D5FAE207}">
      <dgm:prSet/>
      <dgm:spPr/>
      <dgm:t>
        <a:bodyPr/>
        <a:lstStyle/>
        <a:p>
          <a:endParaRPr lang="en-CA"/>
        </a:p>
      </dgm:t>
    </dgm:pt>
    <dgm:pt modelId="{3132650A-5A8F-4A5B-9737-CCAC0C704505}" type="pres">
      <dgm:prSet presAssocID="{E2099470-C8EB-4FE5-8505-E4DD62635388}" presName="Name0" presStyleCnt="0">
        <dgm:presLayoutVars>
          <dgm:chPref val="1"/>
          <dgm:dir/>
          <dgm:animOne val="branch"/>
          <dgm:animLvl val="lvl"/>
          <dgm:resizeHandles/>
        </dgm:presLayoutVars>
      </dgm:prSet>
      <dgm:spPr/>
    </dgm:pt>
    <dgm:pt modelId="{D61194B5-49E6-450D-B13D-6C08E21ECAEF}" type="pres">
      <dgm:prSet presAssocID="{F6CCFEE3-88DF-461F-B22F-23AE8F273D5D}" presName="vertOne" presStyleCnt="0"/>
      <dgm:spPr/>
    </dgm:pt>
    <dgm:pt modelId="{6D5731CD-7FED-4C1C-A546-99CBB34A2AA6}" type="pres">
      <dgm:prSet presAssocID="{F6CCFEE3-88DF-461F-B22F-23AE8F273D5D}" presName="txOne" presStyleLbl="node0" presStyleIdx="0" presStyleCnt="6">
        <dgm:presLayoutVars>
          <dgm:chPref val="3"/>
        </dgm:presLayoutVars>
      </dgm:prSet>
      <dgm:spPr/>
    </dgm:pt>
    <dgm:pt modelId="{7C28A723-5A6A-4DA6-9998-D1B231F05923}" type="pres">
      <dgm:prSet presAssocID="{F6CCFEE3-88DF-461F-B22F-23AE8F273D5D}" presName="horzOne" presStyleCnt="0"/>
      <dgm:spPr/>
    </dgm:pt>
    <dgm:pt modelId="{DDECB82A-4C57-42C2-8BD6-63B04076C62A}" type="pres">
      <dgm:prSet presAssocID="{4ABB7C05-8A7C-45B8-9E71-138D49214454}" presName="sibSpaceOne" presStyleCnt="0"/>
      <dgm:spPr/>
    </dgm:pt>
    <dgm:pt modelId="{409384D0-5BA4-4E6C-A072-DD179502EAA2}" type="pres">
      <dgm:prSet presAssocID="{9D77E695-FA3B-4AF0-B6A1-A984522B510F}" presName="vertOne" presStyleCnt="0"/>
      <dgm:spPr/>
    </dgm:pt>
    <dgm:pt modelId="{1EB7EC64-DF87-4136-B3F6-C9D8A1CE744F}" type="pres">
      <dgm:prSet presAssocID="{9D77E695-FA3B-4AF0-B6A1-A984522B510F}" presName="txOne" presStyleLbl="node0" presStyleIdx="1" presStyleCnt="6">
        <dgm:presLayoutVars>
          <dgm:chPref val="3"/>
        </dgm:presLayoutVars>
      </dgm:prSet>
      <dgm:spPr/>
    </dgm:pt>
    <dgm:pt modelId="{CF1EEA65-4DEE-4BF8-BFA9-001A6CF951D2}" type="pres">
      <dgm:prSet presAssocID="{9D77E695-FA3B-4AF0-B6A1-A984522B510F}" presName="horzOne" presStyleCnt="0"/>
      <dgm:spPr/>
    </dgm:pt>
    <dgm:pt modelId="{455F5995-46D1-4D01-B4E5-7F825A1AB261}" type="pres">
      <dgm:prSet presAssocID="{FD26EC27-2250-44A4-93DE-8D0563D8D1C4}" presName="sibSpaceOne" presStyleCnt="0"/>
      <dgm:spPr/>
    </dgm:pt>
    <dgm:pt modelId="{B1E6CA7C-E578-430B-9C8D-9B22738A66A4}" type="pres">
      <dgm:prSet presAssocID="{90FEF80E-8106-43C4-8A21-8A6A2B5A4419}" presName="vertOne" presStyleCnt="0"/>
      <dgm:spPr/>
    </dgm:pt>
    <dgm:pt modelId="{F14CD104-CDB6-4A0C-B7E5-6C2422281008}" type="pres">
      <dgm:prSet presAssocID="{90FEF80E-8106-43C4-8A21-8A6A2B5A4419}" presName="txOne" presStyleLbl="node0" presStyleIdx="2" presStyleCnt="6">
        <dgm:presLayoutVars>
          <dgm:chPref val="3"/>
        </dgm:presLayoutVars>
      </dgm:prSet>
      <dgm:spPr/>
    </dgm:pt>
    <dgm:pt modelId="{DD3054E0-951B-476C-ABAB-1750EF52B6CA}" type="pres">
      <dgm:prSet presAssocID="{90FEF80E-8106-43C4-8A21-8A6A2B5A4419}" presName="horzOne" presStyleCnt="0"/>
      <dgm:spPr/>
    </dgm:pt>
    <dgm:pt modelId="{F6EF63A1-B100-49A9-814B-06BB5DE10E5D}" type="pres">
      <dgm:prSet presAssocID="{4F17D1C8-DD51-4BBD-B3C9-A61FD4719821}" presName="sibSpaceOne" presStyleCnt="0"/>
      <dgm:spPr/>
    </dgm:pt>
    <dgm:pt modelId="{5774B908-1A81-41DF-AF0E-61FBC97F6409}" type="pres">
      <dgm:prSet presAssocID="{B359121A-5E5F-405C-AB4F-92B53933C027}" presName="vertOne" presStyleCnt="0"/>
      <dgm:spPr/>
    </dgm:pt>
    <dgm:pt modelId="{797ABAB0-EF1D-4F6C-A5A3-6F03BCF20AA2}" type="pres">
      <dgm:prSet presAssocID="{B359121A-5E5F-405C-AB4F-92B53933C027}" presName="txOne" presStyleLbl="node0" presStyleIdx="3" presStyleCnt="6">
        <dgm:presLayoutVars>
          <dgm:chPref val="3"/>
        </dgm:presLayoutVars>
      </dgm:prSet>
      <dgm:spPr/>
    </dgm:pt>
    <dgm:pt modelId="{BD88614A-8FCA-434A-904B-BFC897778292}" type="pres">
      <dgm:prSet presAssocID="{B359121A-5E5F-405C-AB4F-92B53933C027}" presName="horzOne" presStyleCnt="0"/>
      <dgm:spPr/>
    </dgm:pt>
    <dgm:pt modelId="{1EB3561C-AC5E-4399-BA46-5F09A5096240}" type="pres">
      <dgm:prSet presAssocID="{68884568-6B96-46E0-8A0F-4742732F38FD}" presName="sibSpaceOne" presStyleCnt="0"/>
      <dgm:spPr/>
    </dgm:pt>
    <dgm:pt modelId="{BD2BB803-CE28-4A7F-B95B-0F4DEB6425F3}" type="pres">
      <dgm:prSet presAssocID="{F3BE6764-518B-4800-8103-F6003B32E93D}" presName="vertOne" presStyleCnt="0"/>
      <dgm:spPr/>
    </dgm:pt>
    <dgm:pt modelId="{C402E24F-AF05-4179-83F4-67E4290255F9}" type="pres">
      <dgm:prSet presAssocID="{F3BE6764-518B-4800-8103-F6003B32E93D}" presName="txOne" presStyleLbl="node0" presStyleIdx="4" presStyleCnt="6">
        <dgm:presLayoutVars>
          <dgm:chPref val="3"/>
        </dgm:presLayoutVars>
      </dgm:prSet>
      <dgm:spPr/>
    </dgm:pt>
    <dgm:pt modelId="{32EE7EBB-84BE-4D88-B972-1AFF8CB8965A}" type="pres">
      <dgm:prSet presAssocID="{F3BE6764-518B-4800-8103-F6003B32E93D}" presName="horzOne" presStyleCnt="0"/>
      <dgm:spPr/>
    </dgm:pt>
    <dgm:pt modelId="{C491385B-28EB-4265-A2B5-67BD8163F313}" type="pres">
      <dgm:prSet presAssocID="{9E126EA5-5923-4F3B-8FF5-09541B394F35}" presName="sibSpaceOne" presStyleCnt="0"/>
      <dgm:spPr/>
    </dgm:pt>
    <dgm:pt modelId="{59A3C3A6-CACA-4890-92AB-7ACF4C066C9E}" type="pres">
      <dgm:prSet presAssocID="{4870A711-89FD-4B1B-AC21-B393B26F2FAD}" presName="vertOne" presStyleCnt="0"/>
      <dgm:spPr/>
    </dgm:pt>
    <dgm:pt modelId="{D0565BC4-403A-440F-A016-2D0AEF76CC3D}" type="pres">
      <dgm:prSet presAssocID="{4870A711-89FD-4B1B-AC21-B393B26F2FAD}" presName="txOne" presStyleLbl="node0" presStyleIdx="5" presStyleCnt="6">
        <dgm:presLayoutVars>
          <dgm:chPref val="3"/>
        </dgm:presLayoutVars>
      </dgm:prSet>
      <dgm:spPr/>
    </dgm:pt>
    <dgm:pt modelId="{DDAE70CC-6454-49BF-A448-DC590C33BD29}" type="pres">
      <dgm:prSet presAssocID="{4870A711-89FD-4B1B-AC21-B393B26F2FAD}" presName="horzOne" presStyleCnt="0"/>
      <dgm:spPr/>
    </dgm:pt>
  </dgm:ptLst>
  <dgm:cxnLst>
    <dgm:cxn modelId="{867DD600-9A6B-47D5-BE0A-914BA4AC25DA}" srcId="{E2099470-C8EB-4FE5-8505-E4DD62635388}" destId="{F3BE6764-518B-4800-8103-F6003B32E93D}" srcOrd="4" destOrd="0" parTransId="{8EBD3554-B372-49AC-AA08-BAC7AF175ED9}" sibTransId="{9E126EA5-5923-4F3B-8FF5-09541B394F35}"/>
    <dgm:cxn modelId="{A22F4606-DF6A-4E2A-83EF-D3FA7C515A0A}" type="presOf" srcId="{E2099470-C8EB-4FE5-8505-E4DD62635388}" destId="{3132650A-5A8F-4A5B-9737-CCAC0C704505}" srcOrd="0" destOrd="0" presId="urn:microsoft.com/office/officeart/2005/8/layout/hierarchy4"/>
    <dgm:cxn modelId="{FCBBA40D-970D-4BD4-8BF2-D803D2CBD016}" type="presOf" srcId="{F3BE6764-518B-4800-8103-F6003B32E93D}" destId="{C402E24F-AF05-4179-83F4-67E4290255F9}" srcOrd="0" destOrd="0" presId="urn:microsoft.com/office/officeart/2005/8/layout/hierarchy4"/>
    <dgm:cxn modelId="{7AA8833C-0BB9-4909-A3CB-DCD3AD6D0359}" type="presOf" srcId="{B359121A-5E5F-405C-AB4F-92B53933C027}" destId="{797ABAB0-EF1D-4F6C-A5A3-6F03BCF20AA2}" srcOrd="0" destOrd="0" presId="urn:microsoft.com/office/officeart/2005/8/layout/hierarchy4"/>
    <dgm:cxn modelId="{39939343-913F-4B46-8CCA-A7420CAAE41D}" srcId="{E2099470-C8EB-4FE5-8505-E4DD62635388}" destId="{9D77E695-FA3B-4AF0-B6A1-A984522B510F}" srcOrd="1" destOrd="0" parTransId="{ACB66B5F-7454-442A-ABC5-9834DA68D147}" sibTransId="{FD26EC27-2250-44A4-93DE-8D0563D8D1C4}"/>
    <dgm:cxn modelId="{1658374D-413B-41AE-AF6F-0CDF869AE147}" type="presOf" srcId="{90FEF80E-8106-43C4-8A21-8A6A2B5A4419}" destId="{F14CD104-CDB6-4A0C-B7E5-6C2422281008}" srcOrd="0" destOrd="0" presId="urn:microsoft.com/office/officeart/2005/8/layout/hierarchy4"/>
    <dgm:cxn modelId="{2BBC3359-E166-4287-90B5-006031A19D10}" type="presOf" srcId="{9D77E695-FA3B-4AF0-B6A1-A984522B510F}" destId="{1EB7EC64-DF87-4136-B3F6-C9D8A1CE744F}" srcOrd="0" destOrd="0" presId="urn:microsoft.com/office/officeart/2005/8/layout/hierarchy4"/>
    <dgm:cxn modelId="{C5F3028B-D46A-482D-9A26-42B0D5FAE207}" srcId="{E2099470-C8EB-4FE5-8505-E4DD62635388}" destId="{90FEF80E-8106-43C4-8A21-8A6A2B5A4419}" srcOrd="2" destOrd="0" parTransId="{A33D874F-0D8F-485C-B397-1C3091446A04}" sibTransId="{4F17D1C8-DD51-4BBD-B3C9-A61FD4719821}"/>
    <dgm:cxn modelId="{F30CB38C-8C76-4114-BD21-9711B174B368}" srcId="{E2099470-C8EB-4FE5-8505-E4DD62635388}" destId="{B359121A-5E5F-405C-AB4F-92B53933C027}" srcOrd="3" destOrd="0" parTransId="{BB8967A3-7E7D-4F78-BA83-2EEEF75E737F}" sibTransId="{68884568-6B96-46E0-8A0F-4742732F38FD}"/>
    <dgm:cxn modelId="{063F0798-5993-4169-8E1E-0EB9846AC4EE}" srcId="{E2099470-C8EB-4FE5-8505-E4DD62635388}" destId="{F6CCFEE3-88DF-461F-B22F-23AE8F273D5D}" srcOrd="0" destOrd="0" parTransId="{1B9D52FF-C7E2-4547-B7C4-456DC2B1C298}" sibTransId="{4ABB7C05-8A7C-45B8-9E71-138D49214454}"/>
    <dgm:cxn modelId="{5709BDA3-45B0-4619-AFA9-F6900C42B626}" srcId="{E2099470-C8EB-4FE5-8505-E4DD62635388}" destId="{4870A711-89FD-4B1B-AC21-B393B26F2FAD}" srcOrd="5" destOrd="0" parTransId="{441E3625-7538-4AF6-9FE8-E67EEFAEDA71}" sibTransId="{CA449CF2-D5E7-4EFA-8DD0-ABD4A2612215}"/>
    <dgm:cxn modelId="{ABA8C3E0-4205-4CEC-B51E-3E7B299B06F3}" type="presOf" srcId="{4870A711-89FD-4B1B-AC21-B393B26F2FAD}" destId="{D0565BC4-403A-440F-A016-2D0AEF76CC3D}" srcOrd="0" destOrd="0" presId="urn:microsoft.com/office/officeart/2005/8/layout/hierarchy4"/>
    <dgm:cxn modelId="{434E2AF3-EEA5-4617-AE8B-1B6E23DF6404}" type="presOf" srcId="{F6CCFEE3-88DF-461F-B22F-23AE8F273D5D}" destId="{6D5731CD-7FED-4C1C-A546-99CBB34A2AA6}" srcOrd="0" destOrd="0" presId="urn:microsoft.com/office/officeart/2005/8/layout/hierarchy4"/>
    <dgm:cxn modelId="{369EEEFC-D7F1-4950-930D-56A53FC1527B}" type="presParOf" srcId="{3132650A-5A8F-4A5B-9737-CCAC0C704505}" destId="{D61194B5-49E6-450D-B13D-6C08E21ECAEF}" srcOrd="0" destOrd="0" presId="urn:microsoft.com/office/officeart/2005/8/layout/hierarchy4"/>
    <dgm:cxn modelId="{A0885E8A-D9F7-4B5E-8D2E-867DE8B7F379}" type="presParOf" srcId="{D61194B5-49E6-450D-B13D-6C08E21ECAEF}" destId="{6D5731CD-7FED-4C1C-A546-99CBB34A2AA6}" srcOrd="0" destOrd="0" presId="urn:microsoft.com/office/officeart/2005/8/layout/hierarchy4"/>
    <dgm:cxn modelId="{CD034807-BC65-45EE-95D1-7618EB68F84E}" type="presParOf" srcId="{D61194B5-49E6-450D-B13D-6C08E21ECAEF}" destId="{7C28A723-5A6A-4DA6-9998-D1B231F05923}" srcOrd="1" destOrd="0" presId="urn:microsoft.com/office/officeart/2005/8/layout/hierarchy4"/>
    <dgm:cxn modelId="{5D4E58AD-7D29-4729-B53F-471E22C6FEF9}" type="presParOf" srcId="{3132650A-5A8F-4A5B-9737-CCAC0C704505}" destId="{DDECB82A-4C57-42C2-8BD6-63B04076C62A}" srcOrd="1" destOrd="0" presId="urn:microsoft.com/office/officeart/2005/8/layout/hierarchy4"/>
    <dgm:cxn modelId="{95902E0E-8068-4AEE-9820-CC35F7767716}" type="presParOf" srcId="{3132650A-5A8F-4A5B-9737-CCAC0C704505}" destId="{409384D0-5BA4-4E6C-A072-DD179502EAA2}" srcOrd="2" destOrd="0" presId="urn:microsoft.com/office/officeart/2005/8/layout/hierarchy4"/>
    <dgm:cxn modelId="{70099198-6AEA-4FDD-BB67-24F73C90BCA1}" type="presParOf" srcId="{409384D0-5BA4-4E6C-A072-DD179502EAA2}" destId="{1EB7EC64-DF87-4136-B3F6-C9D8A1CE744F}" srcOrd="0" destOrd="0" presId="urn:microsoft.com/office/officeart/2005/8/layout/hierarchy4"/>
    <dgm:cxn modelId="{0601200A-DC11-4F85-96C2-0E2EA621F744}" type="presParOf" srcId="{409384D0-5BA4-4E6C-A072-DD179502EAA2}" destId="{CF1EEA65-4DEE-4BF8-BFA9-001A6CF951D2}" srcOrd="1" destOrd="0" presId="urn:microsoft.com/office/officeart/2005/8/layout/hierarchy4"/>
    <dgm:cxn modelId="{E479842D-DFED-48EB-BE0E-5FBE83EB6270}" type="presParOf" srcId="{3132650A-5A8F-4A5B-9737-CCAC0C704505}" destId="{455F5995-46D1-4D01-B4E5-7F825A1AB261}" srcOrd="3" destOrd="0" presId="urn:microsoft.com/office/officeart/2005/8/layout/hierarchy4"/>
    <dgm:cxn modelId="{FA8B4D36-E865-419D-ADD4-42A7B903C5EB}" type="presParOf" srcId="{3132650A-5A8F-4A5B-9737-CCAC0C704505}" destId="{B1E6CA7C-E578-430B-9C8D-9B22738A66A4}" srcOrd="4" destOrd="0" presId="urn:microsoft.com/office/officeart/2005/8/layout/hierarchy4"/>
    <dgm:cxn modelId="{2FE47E72-1BA7-4C9C-8DBE-ACDFB93CC630}" type="presParOf" srcId="{B1E6CA7C-E578-430B-9C8D-9B22738A66A4}" destId="{F14CD104-CDB6-4A0C-B7E5-6C2422281008}" srcOrd="0" destOrd="0" presId="urn:microsoft.com/office/officeart/2005/8/layout/hierarchy4"/>
    <dgm:cxn modelId="{756BD702-AD7C-409A-8555-9C04D6CADF79}" type="presParOf" srcId="{B1E6CA7C-E578-430B-9C8D-9B22738A66A4}" destId="{DD3054E0-951B-476C-ABAB-1750EF52B6CA}" srcOrd="1" destOrd="0" presId="urn:microsoft.com/office/officeart/2005/8/layout/hierarchy4"/>
    <dgm:cxn modelId="{5AD4F1D5-F14D-4276-9882-452E0CA9CF57}" type="presParOf" srcId="{3132650A-5A8F-4A5B-9737-CCAC0C704505}" destId="{F6EF63A1-B100-49A9-814B-06BB5DE10E5D}" srcOrd="5" destOrd="0" presId="urn:microsoft.com/office/officeart/2005/8/layout/hierarchy4"/>
    <dgm:cxn modelId="{437A4C04-9E2F-4215-911C-431684FFB865}" type="presParOf" srcId="{3132650A-5A8F-4A5B-9737-CCAC0C704505}" destId="{5774B908-1A81-41DF-AF0E-61FBC97F6409}" srcOrd="6" destOrd="0" presId="urn:microsoft.com/office/officeart/2005/8/layout/hierarchy4"/>
    <dgm:cxn modelId="{7F3F37C1-887C-4E97-A462-177BCF97FF10}" type="presParOf" srcId="{5774B908-1A81-41DF-AF0E-61FBC97F6409}" destId="{797ABAB0-EF1D-4F6C-A5A3-6F03BCF20AA2}" srcOrd="0" destOrd="0" presId="urn:microsoft.com/office/officeart/2005/8/layout/hierarchy4"/>
    <dgm:cxn modelId="{8C075811-40C5-4B2E-9DC2-394B9B1184E0}" type="presParOf" srcId="{5774B908-1A81-41DF-AF0E-61FBC97F6409}" destId="{BD88614A-8FCA-434A-904B-BFC897778292}" srcOrd="1" destOrd="0" presId="urn:microsoft.com/office/officeart/2005/8/layout/hierarchy4"/>
    <dgm:cxn modelId="{6419B131-E8F0-49D4-B922-B00F5A15A78E}" type="presParOf" srcId="{3132650A-5A8F-4A5B-9737-CCAC0C704505}" destId="{1EB3561C-AC5E-4399-BA46-5F09A5096240}" srcOrd="7" destOrd="0" presId="urn:microsoft.com/office/officeart/2005/8/layout/hierarchy4"/>
    <dgm:cxn modelId="{91A4A2EA-E911-4334-934C-92D4F5825912}" type="presParOf" srcId="{3132650A-5A8F-4A5B-9737-CCAC0C704505}" destId="{BD2BB803-CE28-4A7F-B95B-0F4DEB6425F3}" srcOrd="8" destOrd="0" presId="urn:microsoft.com/office/officeart/2005/8/layout/hierarchy4"/>
    <dgm:cxn modelId="{2FEF89F5-B2B2-471D-BBAC-671A581E494D}" type="presParOf" srcId="{BD2BB803-CE28-4A7F-B95B-0F4DEB6425F3}" destId="{C402E24F-AF05-4179-83F4-67E4290255F9}" srcOrd="0" destOrd="0" presId="urn:microsoft.com/office/officeart/2005/8/layout/hierarchy4"/>
    <dgm:cxn modelId="{6A0B0E36-DFEC-48B8-9718-3EA26D5D4535}" type="presParOf" srcId="{BD2BB803-CE28-4A7F-B95B-0F4DEB6425F3}" destId="{32EE7EBB-84BE-4D88-B972-1AFF8CB8965A}" srcOrd="1" destOrd="0" presId="urn:microsoft.com/office/officeart/2005/8/layout/hierarchy4"/>
    <dgm:cxn modelId="{A1D6B203-0227-455C-A0DE-9211DA94046D}" type="presParOf" srcId="{3132650A-5A8F-4A5B-9737-CCAC0C704505}" destId="{C491385B-28EB-4265-A2B5-67BD8163F313}" srcOrd="9" destOrd="0" presId="urn:microsoft.com/office/officeart/2005/8/layout/hierarchy4"/>
    <dgm:cxn modelId="{F69FE740-5405-4BC4-A77F-C5F70E04BC40}" type="presParOf" srcId="{3132650A-5A8F-4A5B-9737-CCAC0C704505}" destId="{59A3C3A6-CACA-4890-92AB-7ACF4C066C9E}" srcOrd="10" destOrd="0" presId="urn:microsoft.com/office/officeart/2005/8/layout/hierarchy4"/>
    <dgm:cxn modelId="{2BD30389-F06F-40F7-A391-8F9203EC6ACE}" type="presParOf" srcId="{59A3C3A6-CACA-4890-92AB-7ACF4C066C9E}" destId="{D0565BC4-403A-440F-A016-2D0AEF76CC3D}" srcOrd="0" destOrd="0" presId="urn:microsoft.com/office/officeart/2005/8/layout/hierarchy4"/>
    <dgm:cxn modelId="{75D07C55-C02B-4477-903E-915432B5D994}" type="presParOf" srcId="{59A3C3A6-CACA-4890-92AB-7ACF4C066C9E}" destId="{DDAE70CC-6454-49BF-A448-DC590C33BD29}"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731CD-7FED-4C1C-A546-99CBB34A2AA6}">
      <dsp:nvSpPr>
        <dsp:cNvPr id="0" name=""/>
        <dsp:cNvSpPr/>
      </dsp:nvSpPr>
      <dsp:spPr>
        <a:xfrm>
          <a:off x="5530" y="0"/>
          <a:ext cx="1164435" cy="378916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Arial" panose="020B0604020202020204" pitchFamily="34" charset="0"/>
              <a:cs typeface="Arial" panose="020B0604020202020204" pitchFamily="34" charset="0"/>
            </a:rPr>
            <a:t>Committee formed</a:t>
          </a:r>
          <a:endParaRPr lang="en-US" sz="1200" kern="1200" dirty="0">
            <a:latin typeface="Arial" panose="020B0604020202020204" pitchFamily="34" charset="0"/>
            <a:cs typeface="Arial" panose="020B0604020202020204" pitchFamily="34" charset="0"/>
          </a:endParaRPr>
        </a:p>
      </dsp:txBody>
      <dsp:txXfrm>
        <a:off x="39635" y="34105"/>
        <a:ext cx="1096225" cy="3720955"/>
      </dsp:txXfrm>
    </dsp:sp>
    <dsp:sp modelId="{1EB7EC64-DF87-4136-B3F6-C9D8A1CE744F}">
      <dsp:nvSpPr>
        <dsp:cNvPr id="0" name=""/>
        <dsp:cNvSpPr/>
      </dsp:nvSpPr>
      <dsp:spPr>
        <a:xfrm>
          <a:off x="1365590" y="0"/>
          <a:ext cx="1164435" cy="378916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Arial" panose="020B0604020202020204" pitchFamily="34" charset="0"/>
              <a:cs typeface="Arial" panose="020B0604020202020204" pitchFamily="34" charset="0"/>
            </a:rPr>
            <a:t>Series of engagements</a:t>
          </a:r>
          <a:endParaRPr lang="en-US" sz="1200" kern="1200" dirty="0">
            <a:latin typeface="Arial" panose="020B0604020202020204" pitchFamily="34" charset="0"/>
            <a:cs typeface="Arial" panose="020B0604020202020204" pitchFamily="34" charset="0"/>
          </a:endParaRPr>
        </a:p>
      </dsp:txBody>
      <dsp:txXfrm>
        <a:off x="1399695" y="34105"/>
        <a:ext cx="1096225" cy="3720955"/>
      </dsp:txXfrm>
    </dsp:sp>
    <dsp:sp modelId="{F14CD104-CDB6-4A0C-B7E5-6C2422281008}">
      <dsp:nvSpPr>
        <dsp:cNvPr id="0" name=""/>
        <dsp:cNvSpPr/>
      </dsp:nvSpPr>
      <dsp:spPr>
        <a:xfrm>
          <a:off x="2725651" y="0"/>
          <a:ext cx="1164435" cy="378916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Arial" panose="020B0604020202020204" pitchFamily="34" charset="0"/>
              <a:cs typeface="Arial" panose="020B0604020202020204" pitchFamily="34" charset="0"/>
            </a:rPr>
            <a:t>External consultant hired to review and provide options</a:t>
          </a:r>
          <a:endParaRPr lang="en-US" sz="1200" kern="1200" dirty="0">
            <a:latin typeface="Arial" panose="020B0604020202020204" pitchFamily="34" charset="0"/>
            <a:cs typeface="Arial" panose="020B0604020202020204" pitchFamily="34" charset="0"/>
          </a:endParaRPr>
        </a:p>
      </dsp:txBody>
      <dsp:txXfrm>
        <a:off x="2759756" y="34105"/>
        <a:ext cx="1096225" cy="3720955"/>
      </dsp:txXfrm>
    </dsp:sp>
    <dsp:sp modelId="{797ABAB0-EF1D-4F6C-A5A3-6F03BCF20AA2}">
      <dsp:nvSpPr>
        <dsp:cNvPr id="0" name=""/>
        <dsp:cNvSpPr/>
      </dsp:nvSpPr>
      <dsp:spPr>
        <a:xfrm>
          <a:off x="4085711" y="0"/>
          <a:ext cx="1164435" cy="378916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CLIP Council and IAT reviewed options </a:t>
          </a:r>
        </a:p>
      </dsp:txBody>
      <dsp:txXfrm>
        <a:off x="4119816" y="34105"/>
        <a:ext cx="1096225" cy="3720955"/>
      </dsp:txXfrm>
    </dsp:sp>
    <dsp:sp modelId="{C402E24F-AF05-4179-83F4-67E4290255F9}">
      <dsp:nvSpPr>
        <dsp:cNvPr id="0" name=""/>
        <dsp:cNvSpPr/>
      </dsp:nvSpPr>
      <dsp:spPr>
        <a:xfrm>
          <a:off x="5445772" y="0"/>
          <a:ext cx="1164435" cy="378916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Arial" panose="020B0604020202020204" pitchFamily="34" charset="0"/>
              <a:cs typeface="Arial" panose="020B0604020202020204" pitchFamily="34" charset="0"/>
            </a:rPr>
            <a:t>Compared models against what success looks like as identified by the governance committee in 2021 and Collective Impact Criteria </a:t>
          </a:r>
        </a:p>
      </dsp:txBody>
      <dsp:txXfrm>
        <a:off x="5479877" y="34105"/>
        <a:ext cx="1096225" cy="3720955"/>
      </dsp:txXfrm>
    </dsp:sp>
    <dsp:sp modelId="{D0565BC4-403A-440F-A016-2D0AEF76CC3D}">
      <dsp:nvSpPr>
        <dsp:cNvPr id="0" name=""/>
        <dsp:cNvSpPr/>
      </dsp:nvSpPr>
      <dsp:spPr>
        <a:xfrm>
          <a:off x="6805832" y="0"/>
          <a:ext cx="1164435" cy="3789165"/>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CA" sz="1200" kern="1200" dirty="0">
              <a:latin typeface="Arial" panose="020B0604020202020204" pitchFamily="34" charset="0"/>
              <a:cs typeface="Arial" panose="020B0604020202020204" pitchFamily="34" charset="0"/>
            </a:rPr>
            <a:t>Challenged ourselves to be transformative </a:t>
          </a:r>
        </a:p>
      </dsp:txBody>
      <dsp:txXfrm>
        <a:off x="6839937" y="34105"/>
        <a:ext cx="1096225" cy="37209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latin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451FEF-E773-4841-8334-FDD0ACD089CB}" type="datetimeFigureOut">
              <a:rPr lang="en-CA" smtClean="0">
                <a:latin typeface="Arial" pitchFamily="34" charset="0"/>
              </a:rPr>
              <a:pPr/>
              <a:t>2023-02-14</a:t>
            </a:fld>
            <a:endParaRPr lang="en-CA" dirty="0">
              <a:latin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latin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5C224E-DDBF-45FB-965A-5324588DC482}" type="slidenum">
              <a:rPr lang="en-CA" smtClean="0">
                <a:latin typeface="Arial" pitchFamily="34" charset="0"/>
              </a:rPr>
              <a:pPr/>
              <a:t>‹#›</a:t>
            </a:fld>
            <a:endParaRPr lang="en-CA"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834C5C79-D9EF-4F47-9E07-0ACE94228E3E}" type="datetimeFigureOut">
              <a:rPr lang="en-CA" smtClean="0"/>
              <a:pPr/>
              <a:t>2023-02-13</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5BE4C071-A441-4912-B55F-4CD5CC1B7F72}" type="slidenum">
              <a:rPr lang="en-CA" smtClean="0"/>
              <a:pPr/>
              <a:t>‹#›</a:t>
            </a:fld>
            <a:endParaRPr lang="en-CA" dirty="0"/>
          </a:p>
        </p:txBody>
      </p:sp>
    </p:spTree>
    <p:extLst>
      <p:ext uri="{BB962C8B-B14F-4D97-AF65-F5344CB8AC3E}">
        <p14:creationId xmlns:p14="http://schemas.microsoft.com/office/powerpoint/2010/main" val="364407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lgary.ca/research/population-profile.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12.statcan.gc.ca/census-recensement/2021/dp-pd/prof/details/page.cfm?Lang=E&amp;GENDERlist=1,2,3&amp;STATISTIClist=1&amp;HEADERlist=0&amp;DGUIDlist=2021A00054806016&amp;SearchText=calgary"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BE4C071-A441-4912-B55F-4CD5CC1B7F72}" type="slidenum">
              <a:rPr lang="en-CA" smtClean="0"/>
              <a:pPr/>
              <a:t>1</a:t>
            </a:fld>
            <a:endParaRPr lang="en-CA" dirty="0"/>
          </a:p>
        </p:txBody>
      </p:sp>
    </p:spTree>
    <p:extLst>
      <p:ext uri="{BB962C8B-B14F-4D97-AF65-F5344CB8AC3E}">
        <p14:creationId xmlns:p14="http://schemas.microsoft.com/office/powerpoint/2010/main" val="239170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Helvetica Neue"/>
              </a:rPr>
              <a:t>LIPs work to engage various partners including employers, school boards, health centres and networks, boards of trade, levels of government, professional associations, ethnocultural and faith-based organizations, and the community and social service sectors to develop a local strategic plan that supports the settlement and integration of newcomers.</a:t>
            </a:r>
          </a:p>
          <a:p>
            <a:endParaRPr lang="en-CA" dirty="0"/>
          </a:p>
          <a:p>
            <a:r>
              <a:rPr lang="en-CA" dirty="0"/>
              <a:t>As you listen to the presentation from Ties think about a systemic approach to issues, who is impacted, who needs to be part of the conversation who is already doing the work for when you go into your discussions. </a:t>
            </a:r>
          </a:p>
          <a:p>
            <a:endParaRPr lang="en-CA" dirty="0"/>
          </a:p>
          <a:p>
            <a:r>
              <a:rPr lang="en-CA" dirty="0"/>
              <a:t>There is paper and post-its for you to take notes. </a:t>
            </a:r>
          </a:p>
          <a:p>
            <a:endParaRPr lang="en-CA" dirty="0"/>
          </a:p>
          <a:p>
            <a:r>
              <a:rPr lang="en-CA" dirty="0"/>
              <a:t>We are a full house with limited facilitation support today so please write things down, point form is fine but be specific. </a:t>
            </a:r>
          </a:p>
        </p:txBody>
      </p:sp>
      <p:sp>
        <p:nvSpPr>
          <p:cNvPr id="4" name="Slide Number Placeholder 3"/>
          <p:cNvSpPr>
            <a:spLocks noGrp="1"/>
          </p:cNvSpPr>
          <p:nvPr>
            <p:ph type="sldNum" sz="quarter" idx="5"/>
          </p:nvPr>
        </p:nvSpPr>
        <p:spPr/>
        <p:txBody>
          <a:bodyPr/>
          <a:lstStyle/>
          <a:p>
            <a:fld id="{5BE4C071-A441-4912-B55F-4CD5CC1B7F72}" type="slidenum">
              <a:rPr lang="en-CA" smtClean="0"/>
              <a:pPr/>
              <a:t>10</a:t>
            </a:fld>
            <a:endParaRPr lang="en-CA" dirty="0"/>
          </a:p>
        </p:txBody>
      </p:sp>
    </p:spTree>
    <p:extLst>
      <p:ext uri="{BB962C8B-B14F-4D97-AF65-F5344CB8AC3E}">
        <p14:creationId xmlns:p14="http://schemas.microsoft.com/office/powerpoint/2010/main" val="100688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BE4C071-A441-4912-B55F-4CD5CC1B7F72}" type="slidenum">
              <a:rPr lang="en-CA" smtClean="0"/>
              <a:pPr/>
              <a:t>11</a:t>
            </a:fld>
            <a:endParaRPr lang="en-CA" dirty="0"/>
          </a:p>
        </p:txBody>
      </p:sp>
    </p:spTree>
    <p:extLst>
      <p:ext uri="{BB962C8B-B14F-4D97-AF65-F5344CB8AC3E}">
        <p14:creationId xmlns:p14="http://schemas.microsoft.com/office/powerpoint/2010/main" val="338505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Muster point </a:t>
            </a:r>
          </a:p>
          <a:p>
            <a:r>
              <a:rPr lang="en-CA" dirty="0"/>
              <a:t>Bathrooms </a:t>
            </a:r>
          </a:p>
          <a:p>
            <a:endParaRPr lang="en-CA" dirty="0"/>
          </a:p>
          <a:p>
            <a:endParaRPr lang="en-CA" dirty="0"/>
          </a:p>
        </p:txBody>
      </p:sp>
      <p:sp>
        <p:nvSpPr>
          <p:cNvPr id="4" name="Slide Number Placeholder 3"/>
          <p:cNvSpPr>
            <a:spLocks noGrp="1"/>
          </p:cNvSpPr>
          <p:nvPr>
            <p:ph type="sldNum" sz="quarter" idx="5"/>
          </p:nvPr>
        </p:nvSpPr>
        <p:spPr/>
        <p:txBody>
          <a:bodyPr/>
          <a:lstStyle/>
          <a:p>
            <a:fld id="{8FB73C7A-2447-4476-B86D-D38C926B0841}" type="slidenum">
              <a:rPr lang="en-US" smtClean="0"/>
              <a:t>2</a:t>
            </a:fld>
            <a:endParaRPr lang="en-US"/>
          </a:p>
        </p:txBody>
      </p:sp>
    </p:spTree>
    <p:extLst>
      <p:ext uri="{BB962C8B-B14F-4D97-AF65-F5344CB8AC3E}">
        <p14:creationId xmlns:p14="http://schemas.microsoft.com/office/powerpoint/2010/main" val="259906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B4F55"/>
                </a:solidFill>
                <a:effectLst/>
                <a:latin typeface="tahoma" panose="020B0604030504040204" pitchFamily="34" charset="0"/>
              </a:rPr>
              <a:t>Nose Hill </a:t>
            </a:r>
            <a:r>
              <a:rPr lang="en-US" b="0" i="0" dirty="0" err="1">
                <a:solidFill>
                  <a:srgbClr val="4B4F55"/>
                </a:solidFill>
                <a:effectLst/>
                <a:latin typeface="tahoma" panose="020B0604030504040204" pitchFamily="34" charset="0"/>
              </a:rPr>
              <a:t>Siksikaitsitapi</a:t>
            </a:r>
            <a:r>
              <a:rPr lang="en-US" b="0" i="0" dirty="0">
                <a:solidFill>
                  <a:srgbClr val="4B4F55"/>
                </a:solidFill>
                <a:effectLst/>
                <a:latin typeface="tahoma" panose="020B0604030504040204" pitchFamily="34" charset="0"/>
              </a:rPr>
              <a:t> Medicine Wheel</a:t>
            </a:r>
            <a:endParaRPr lang="en-CA" dirty="0"/>
          </a:p>
          <a:p>
            <a:endParaRPr lang="en-CA" dirty="0"/>
          </a:p>
        </p:txBody>
      </p:sp>
      <p:sp>
        <p:nvSpPr>
          <p:cNvPr id="4" name="Slide Number Placeholder 3"/>
          <p:cNvSpPr>
            <a:spLocks noGrp="1"/>
          </p:cNvSpPr>
          <p:nvPr>
            <p:ph type="sldNum" sz="quarter" idx="5"/>
          </p:nvPr>
        </p:nvSpPr>
        <p:spPr/>
        <p:txBody>
          <a:bodyPr/>
          <a:lstStyle/>
          <a:p>
            <a:fld id="{5BE4C071-A441-4912-B55F-4CD5CC1B7F72}" type="slidenum">
              <a:rPr lang="en-CA" smtClean="0"/>
              <a:pPr/>
              <a:t>3</a:t>
            </a:fld>
            <a:endParaRPr lang="en-CA" dirty="0"/>
          </a:p>
        </p:txBody>
      </p:sp>
    </p:spTree>
    <p:extLst>
      <p:ext uri="{BB962C8B-B14F-4D97-AF65-F5344CB8AC3E}">
        <p14:creationId xmlns:p14="http://schemas.microsoft.com/office/powerpoint/2010/main" val="237077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lvl="0" indent="0">
              <a:buFont typeface="Symbol" panose="05050102010706020507" pitchFamily="18" charset="2"/>
              <a:buNone/>
            </a:pPr>
            <a:r>
              <a:rPr lang="en-US" sz="1200" dirty="0">
                <a:effectLst/>
                <a:latin typeface="Calibri" panose="020F0502020204030204" pitchFamily="34" charset="0"/>
                <a:ea typeface="Calibri" panose="020F0502020204030204" pitchFamily="34" charset="0"/>
                <a:cs typeface="Calibri" panose="020F0502020204030204" pitchFamily="34" charset="0"/>
              </a:rPr>
              <a:t>This is not at all a full list. Will only go into a few key highlights here. A final report will be shared in April. </a:t>
            </a:r>
          </a:p>
          <a:p>
            <a:pPr marL="342900" lvl="0"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Action teams: we had some incredible people join our action teams. </a:t>
            </a:r>
          </a:p>
          <a:p>
            <a:pPr marL="800100" lvl="1"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In August we recruited, in September the teams were onboarded and began their work. They just competed their work and many are looking to continue. </a:t>
            </a:r>
          </a:p>
          <a:p>
            <a:pPr marL="800100" lvl="1"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All were based on the action plans set by CLIP council.</a:t>
            </a:r>
            <a:endParaRPr lang="en-CA"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Combating Racism action team.</a:t>
            </a:r>
            <a:endParaRPr lang="en-CA" sz="1100" dirty="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the group looked into examples of successful hate crimes protocols. </a:t>
            </a:r>
          </a:p>
          <a:p>
            <a:pPr marL="1143000" lvl="2"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We slowed down the work for Action Dignity to reviewing their work to ensure that any engagement we do isn’t anything we already asked. Why you haven’t heard anything is because we are meeting this week to discuss what's needed and next steps.</a:t>
            </a:r>
          </a:p>
          <a:p>
            <a:pPr marL="1143000" lvl="2"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The goal of the protocol is to support a quick response when a hate crime or hate incident happens in the community with a united voice to condemn the act and to have shared recommendations for how to stop future events like that happening again. </a:t>
            </a:r>
            <a:r>
              <a:rPr lang="en-CA" sz="1200" dirty="0">
                <a:effectLst/>
                <a:latin typeface="Calibri" panose="020F0502020204030204" pitchFamily="34" charset="0"/>
                <a:ea typeface="Calibri" panose="020F0502020204030204" pitchFamily="34" charset="0"/>
                <a:cs typeface="Calibri" panose="020F0502020204030204" pitchFamily="34" charset="0"/>
              </a:rPr>
              <a:t> More to come. </a:t>
            </a:r>
            <a:endParaRPr lang="en-CA"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Two Newcomer Mental Health and Wellness action teams </a:t>
            </a:r>
          </a:p>
          <a:p>
            <a:pPr marL="1200150" lvl="2"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The united goal to identify ways to decrease barriers and improve access to newcomer health supports. </a:t>
            </a:r>
          </a:p>
          <a:p>
            <a:pPr marL="1600200" lvl="3"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One group updated the list of Mental Health and wellness organizations, their contacts and the services that they provide.  Work is underway to share this with you all. </a:t>
            </a:r>
            <a:endParaRPr lang="en-CA" sz="1100" dirty="0">
              <a:effectLst/>
              <a:latin typeface="Calibri" panose="020F0502020204030204" pitchFamily="34" charset="0"/>
              <a:ea typeface="Calibri" panose="020F0502020204030204" pitchFamily="34" charset="0"/>
            </a:endParaRPr>
          </a:p>
          <a:p>
            <a:pPr marL="1600200" lvl="3"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The second is identifying research topics coming out to the mental Health and wellness conference and the recommendations of the LACE project. </a:t>
            </a:r>
          </a:p>
          <a:p>
            <a:pPr marL="1143000" lvl="2"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More to come on our website and newsletter from this group. </a:t>
            </a:r>
            <a:endParaRPr lang="en-CA" sz="11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2 Communications action team &amp; heath info team </a:t>
            </a:r>
            <a:endParaRPr lang="en-CA" sz="1100" dirty="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To look at better information sharing. But we did come into some capacity issues so this work is still ongoing.  </a:t>
            </a:r>
            <a:r>
              <a:rPr lang="en-CA" sz="1200" dirty="0">
                <a:effectLst/>
                <a:latin typeface="Calibri" panose="020F0502020204030204" pitchFamily="34" charset="0"/>
                <a:ea typeface="Calibri" panose="020F0502020204030204" pitchFamily="34" charset="0"/>
                <a:cs typeface="Calibri" panose="020F0502020204030204" pitchFamily="34" charset="0"/>
              </a:rPr>
              <a:t>intent was for it to be a review of our communications work but didn’t go as planned.  </a:t>
            </a:r>
            <a:endParaRPr lang="en-CA" sz="1100" dirty="0">
              <a:effectLst/>
              <a:latin typeface="Calibri" panose="020F0502020204030204" pitchFamily="34" charset="0"/>
              <a:ea typeface="Calibri" panose="020F0502020204030204" pitchFamily="34" charset="0"/>
              <a:cs typeface="+mn-cs"/>
            </a:endParaRPr>
          </a:p>
          <a:p>
            <a:pPr marL="742950" lvl="1" indent="-285750">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Calibri" panose="020F0502020204030204" pitchFamily="34" charset="0"/>
              </a:rPr>
              <a:t>Newcomer Education on Indigenous History action team </a:t>
            </a:r>
            <a:endParaRPr lang="en-CA" sz="1100" dirty="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 looked into the education materials/toolkits/resources that are available in our local community for educating newcomers on the impact of colonialization on Indigenous peoples in Canada. </a:t>
            </a:r>
            <a:endParaRPr lang="en-CA" sz="1100" dirty="0">
              <a:effectLst/>
              <a:latin typeface="Calibri" panose="020F0502020204030204" pitchFamily="34" charset="0"/>
              <a:ea typeface="Calibri" panose="020F0502020204030204" pitchFamily="34" charset="0"/>
            </a:endParaRPr>
          </a:p>
          <a:p>
            <a:pPr marL="1143000" lvl="2"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The goal being amplify and/or improve upon already existing resources and supports and create supports where needed. We will also be connecting them into what others are doing across the country. This work is also still ongoing. </a:t>
            </a:r>
            <a:endParaRPr lang="en-CA" sz="1100" dirty="0">
              <a:effectLst/>
              <a:latin typeface="Calibri" panose="020F0502020204030204" pitchFamily="34" charset="0"/>
              <a:ea typeface="Calibri" panose="020F0502020204030204" pitchFamily="34" charset="0"/>
            </a:endParaRPr>
          </a:p>
          <a:p>
            <a:pPr marL="228600" lvl="0" indent="-228600">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Refugees Welcome Here Campaign </a:t>
            </a:r>
            <a:endParaRPr lang="en-CA" sz="1100" dirty="0">
              <a:effectLst/>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CLIP hosted two successful events in the summer for the #RefugeesWelcomeHere Campaign.  </a:t>
            </a:r>
            <a:endParaRPr lang="en-CA" sz="1100" dirty="0">
              <a:effectLst/>
              <a:latin typeface="Calibri" panose="020F0502020204030204" pitchFamily="34" charset="0"/>
              <a:ea typeface="Calibri" panose="020F0502020204030204" pitchFamily="34" charset="0"/>
            </a:endParaRPr>
          </a:p>
          <a:p>
            <a:pPr marL="800100" lvl="1"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This fall we partnered with MRU journalism class to feature the diversity of newcomers.  These will be shared through our newsletter and social. </a:t>
            </a:r>
            <a:endParaRPr lang="en-CA" sz="1100" dirty="0">
              <a:effectLst/>
              <a:latin typeface="Calibri" panose="020F0502020204030204" pitchFamily="34" charset="0"/>
              <a:ea typeface="Calibri" panose="020F0502020204030204" pitchFamily="34" charset="0"/>
            </a:endParaRPr>
          </a:p>
          <a:p>
            <a:pPr marL="0" lvl="0" indent="0">
              <a:buFont typeface="Courier New" panose="02070309020205020404" pitchFamily="49" charset="0"/>
              <a:buNone/>
            </a:pPr>
            <a:r>
              <a:rPr lang="en-US" sz="1200" dirty="0">
                <a:effectLst/>
                <a:latin typeface="Calibri" panose="020F0502020204030204" pitchFamily="34" charset="0"/>
                <a:ea typeface="Calibri" panose="020F0502020204030204" pitchFamily="34" charset="0"/>
                <a:cs typeface="Calibri" panose="020F0502020204030204" pitchFamily="34" charset="0"/>
              </a:rPr>
              <a:t>CLIP Communications </a:t>
            </a:r>
            <a:endParaRPr lang="en-CA" sz="11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We continue to have above average ‘open rates’ with our 400+ subscribers. </a:t>
            </a:r>
            <a:endParaRPr lang="en-CA" sz="11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CLIP continues to amplify the messages of our community partners through our social media channels and our own social media metrics are improving. </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p>
            <a:pPr marL="800100" lvl="1" indent="-342900">
              <a:buFont typeface="Symbol" panose="05050102010706020507" pitchFamily="18" charset="2"/>
              <a:buChar char=""/>
            </a:pPr>
            <a:r>
              <a:rPr lang="en-CA" sz="1200" dirty="0">
                <a:effectLst/>
                <a:latin typeface="Calibri" panose="020F0502020204030204" pitchFamily="34" charset="0"/>
                <a:ea typeface="Calibri" panose="020F0502020204030204" pitchFamily="34" charset="0"/>
                <a:cs typeface="Calibri" panose="020F0502020204030204" pitchFamily="34" charset="0"/>
              </a:rPr>
              <a:t>We will be working this year to update and streamline some of our work so watch for changes and easier sharing.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LIP Dashboard: The LIP dashboard was seamlessly transferred over to the </a:t>
            </a:r>
            <a:r>
              <a:rPr lang="en-CA" sz="1200" dirty="0">
                <a:effectLst/>
                <a:latin typeface="Calibri" panose="020F0502020204030204" pitchFamily="34" charset="0"/>
                <a:ea typeface="Calibri" panose="020F0502020204030204" pitchFamily="34" charset="0"/>
                <a:cs typeface="Calibri" panose="020F0502020204030204" pitchFamily="34" charset="0"/>
              </a:rPr>
              <a:t>national LIP</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Reminder that 2021 Census Data is now live on Calgary.ca   </a:t>
            </a:r>
            <a:endParaRPr lang="en-CA" sz="1100" dirty="0">
              <a:effectLst/>
              <a:latin typeface="Calibri" panose="020F0502020204030204" pitchFamily="34" charset="0"/>
              <a:ea typeface="Calibri" panose="020F0502020204030204" pitchFamily="34" charset="0"/>
              <a:cs typeface="+mn-cs"/>
            </a:endParaRPr>
          </a:p>
          <a:p>
            <a:pPr marL="171450" lvl="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An RFP was posted in June and awarded in August to TIES for the environmental scan and system map. Will share with you the highlights today. The full report will be on our website, our newsletter and emailed for sharing. The next steps for this will also be what could a community-based model to service delivery and funding look like in Calgary. We are just in the process of planning this based on the scan, and your conversation today and comprehensive engagement will take place this year so stay tuned for more info. </a:t>
            </a:r>
          </a:p>
          <a:p>
            <a:pPr marL="171450" lvl="0"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Calibri" panose="020F0502020204030204" pitchFamily="34" charset="0"/>
              </a:rPr>
              <a:t>Finally we have a new governance structure that I will share with you now. </a:t>
            </a:r>
          </a:p>
          <a:p>
            <a:endParaRPr lang="en-CA" dirty="0"/>
          </a:p>
        </p:txBody>
      </p:sp>
      <p:sp>
        <p:nvSpPr>
          <p:cNvPr id="4" name="Slide Number Placeholder 3"/>
          <p:cNvSpPr>
            <a:spLocks noGrp="1"/>
          </p:cNvSpPr>
          <p:nvPr>
            <p:ph type="sldNum" sz="quarter" idx="5"/>
          </p:nvPr>
        </p:nvSpPr>
        <p:spPr/>
        <p:txBody>
          <a:bodyPr/>
          <a:lstStyle/>
          <a:p>
            <a:fld id="{5BE4C071-A441-4912-B55F-4CD5CC1B7F72}" type="slidenum">
              <a:rPr lang="en-CA" smtClean="0"/>
              <a:pPr/>
              <a:t>4</a:t>
            </a:fld>
            <a:endParaRPr lang="en-CA" dirty="0"/>
          </a:p>
        </p:txBody>
      </p:sp>
    </p:spTree>
    <p:extLst>
      <p:ext uri="{BB962C8B-B14F-4D97-AF65-F5344CB8AC3E}">
        <p14:creationId xmlns:p14="http://schemas.microsoft.com/office/powerpoint/2010/main" val="931239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went into the governance model review and so many people were involved. A full summary will be included in our year end.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course of 2021-22, we started to talk about re-organization and reframing of how we work together.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First step: a sub-committee made up of members of the CLIP Council, the Immigrant Advisory Table and Working Groups.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That group lead the initiative and reported back and engage the Council, IAT and OOC at regular intervals.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 A systems mapping exercise happened  followed by a series of facilitated conversations with the United Way’s GAIN Team and Innovation Lab.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Second step:  in </a:t>
            </a:r>
            <a:r>
              <a:rPr lang="en-CA" dirty="0"/>
              <a:t>August the Canadian poverty institute took all of that work, as well as past reports to provide a recommendation on a new model.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dirty="0"/>
              <a:t>CLIP also reviewed all past governance conversations and pulled key needs, and objectives for Council and IAT review. </a:t>
            </a:r>
          </a:p>
          <a:p>
            <a:pPr marL="228600" indent="-228600">
              <a:buAutoNum type="arabicPeriod"/>
            </a:pPr>
            <a:r>
              <a:rPr lang="en-CA" dirty="0"/>
              <a:t>Council met 3 times to review, discuss, iterate on the models,</a:t>
            </a:r>
          </a:p>
          <a:p>
            <a:pPr marL="228600" indent="-228600">
              <a:buAutoNum type="arabicPeriod"/>
            </a:pPr>
            <a:r>
              <a:rPr lang="en-CA" dirty="0"/>
              <a:t>IAT provided feedback on the draft models. </a:t>
            </a:r>
          </a:p>
          <a:p>
            <a:pPr marL="228600" indent="-228600">
              <a:buAutoNum type="arabicPeriod"/>
            </a:pPr>
            <a:r>
              <a:rPr lang="en-CA" dirty="0"/>
              <a:t>In January they approved the model. </a:t>
            </a:r>
          </a:p>
          <a:p>
            <a:pPr marL="228600" indent="-228600">
              <a:buAutoNum type="arabicPeriod"/>
            </a:pPr>
            <a:r>
              <a:rPr lang="en-CA" dirty="0"/>
              <a:t>Next steps: to make the model operational. </a:t>
            </a:r>
          </a:p>
        </p:txBody>
      </p:sp>
      <p:sp>
        <p:nvSpPr>
          <p:cNvPr id="4" name="Slide Number Placeholder 3"/>
          <p:cNvSpPr>
            <a:spLocks noGrp="1"/>
          </p:cNvSpPr>
          <p:nvPr>
            <p:ph type="sldNum" sz="quarter" idx="5"/>
          </p:nvPr>
        </p:nvSpPr>
        <p:spPr/>
        <p:txBody>
          <a:bodyPr/>
          <a:lstStyle/>
          <a:p>
            <a:fld id="{5BE4C071-A441-4912-B55F-4CD5CC1B7F72}" type="slidenum">
              <a:rPr lang="en-CA" smtClean="0"/>
              <a:pPr/>
              <a:t>5</a:t>
            </a:fld>
            <a:endParaRPr lang="en-CA" dirty="0"/>
          </a:p>
        </p:txBody>
      </p:sp>
    </p:spTree>
    <p:extLst>
      <p:ext uri="{BB962C8B-B14F-4D97-AF65-F5344CB8AC3E}">
        <p14:creationId xmlns:p14="http://schemas.microsoft.com/office/powerpoint/2010/main" val="1805582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Key changes: through line through the whole membership and connection to existing work. </a:t>
            </a:r>
          </a:p>
          <a:p>
            <a:endParaRPr lang="en-CA" dirty="0"/>
          </a:p>
          <a:p>
            <a:r>
              <a:rPr lang="en-CA" dirty="0"/>
              <a:t>Co-chairs from IAT will sit on partnership council </a:t>
            </a:r>
          </a:p>
          <a:p>
            <a:r>
              <a:rPr lang="en-CA" dirty="0"/>
              <a:t>EOC made up of IAT and Partnership Council to be the problem solvers and connection to influence as well as knowledge  action teams to be co-chaired by committee members for communications clarity and for issue identification </a:t>
            </a:r>
          </a:p>
          <a:p>
            <a:endParaRPr lang="en-CA" dirty="0"/>
          </a:p>
        </p:txBody>
      </p:sp>
      <p:sp>
        <p:nvSpPr>
          <p:cNvPr id="4" name="Slide Number Placeholder 3"/>
          <p:cNvSpPr>
            <a:spLocks noGrp="1"/>
          </p:cNvSpPr>
          <p:nvPr>
            <p:ph type="sldNum" sz="quarter" idx="5"/>
          </p:nvPr>
        </p:nvSpPr>
        <p:spPr/>
        <p:txBody>
          <a:bodyPr/>
          <a:lstStyle/>
          <a:p>
            <a:fld id="{5BE4C071-A441-4912-B55F-4CD5CC1B7F72}" type="slidenum">
              <a:rPr lang="en-CA" smtClean="0"/>
              <a:pPr/>
              <a:t>6</a:t>
            </a:fld>
            <a:endParaRPr lang="en-CA" dirty="0"/>
          </a:p>
        </p:txBody>
      </p:sp>
    </p:spTree>
    <p:extLst>
      <p:ext uri="{BB962C8B-B14F-4D97-AF65-F5344CB8AC3E}">
        <p14:creationId xmlns:p14="http://schemas.microsoft.com/office/powerpoint/2010/main" val="352330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piece of feedback that came up in all of the reviews and many conversations was that there was often a lack of clarity in role and responsibilities of each group. </a:t>
            </a:r>
          </a:p>
          <a:p>
            <a:endParaRPr lang="en-CA" dirty="0"/>
          </a:p>
          <a:p>
            <a:r>
              <a:rPr lang="en-CA" dirty="0"/>
              <a:t>Next step will be to create a structure to support the intent of the  governance model </a:t>
            </a:r>
          </a:p>
          <a:p>
            <a:endParaRPr lang="en-CA" dirty="0"/>
          </a:p>
          <a:p>
            <a:endParaRPr lang="en-CA" dirty="0"/>
          </a:p>
        </p:txBody>
      </p:sp>
      <p:sp>
        <p:nvSpPr>
          <p:cNvPr id="4" name="Slide Number Placeholder 3"/>
          <p:cNvSpPr>
            <a:spLocks noGrp="1"/>
          </p:cNvSpPr>
          <p:nvPr>
            <p:ph type="sldNum" sz="quarter" idx="5"/>
          </p:nvPr>
        </p:nvSpPr>
        <p:spPr/>
        <p:txBody>
          <a:bodyPr/>
          <a:lstStyle/>
          <a:p>
            <a:fld id="{5BE4C071-A441-4912-B55F-4CD5CC1B7F72}" type="slidenum">
              <a:rPr lang="en-CA" smtClean="0"/>
              <a:pPr/>
              <a:t>7</a:t>
            </a:fld>
            <a:endParaRPr lang="en-CA" dirty="0"/>
          </a:p>
        </p:txBody>
      </p:sp>
    </p:spTree>
    <p:extLst>
      <p:ext uri="{BB962C8B-B14F-4D97-AF65-F5344CB8AC3E}">
        <p14:creationId xmlns:p14="http://schemas.microsoft.com/office/powerpoint/2010/main" val="758555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kumimoji="0" lang="en-US" sz="1600" b="0" i="0" u="none" strike="noStrike" kern="1200" cap="none" spc="0" normalizeH="0" baseline="0" noProof="0" dirty="0">
                <a:ln>
                  <a:noFill/>
                </a:ln>
                <a:effectLst/>
                <a:uLnTx/>
                <a:uFillTx/>
              </a:rPr>
              <a:t>In </a:t>
            </a:r>
            <a:r>
              <a:rPr kumimoji="0" lang="en-US" sz="1600" b="0" i="0" u="none" strike="noStrike" kern="1200" cap="none" spc="0" normalizeH="0" baseline="0" noProof="0" dirty="0">
                <a:ln>
                  <a:noFill/>
                </a:ln>
                <a:effectLst/>
                <a:uLnTx/>
                <a:uFillTx/>
                <a:hlinkClick r:id="rId3"/>
              </a:rPr>
              <a:t>Calgary</a:t>
            </a:r>
            <a:r>
              <a:rPr kumimoji="0" lang="en-US" sz="1600" b="0" i="0" u="none" strike="noStrike" kern="1200" cap="none" spc="0" normalizeH="0" baseline="0" noProof="0" dirty="0">
                <a:ln>
                  <a:noFill/>
                </a:ln>
                <a:effectLst/>
                <a:uLnTx/>
                <a:uFillTx/>
              </a:rPr>
              <a:t> in 2021</a:t>
            </a:r>
            <a:r>
              <a:rPr kumimoji="0" lang="en-US" sz="1600" b="0" i="0" u="none" strike="noStrike" kern="1200" cap="none" spc="0" normalizeH="0" baseline="0" noProof="0" dirty="0">
                <a:ln>
                  <a:noFill/>
                </a:ln>
                <a:solidFill>
                  <a:srgbClr val="333333"/>
                </a:solidFill>
                <a:effectLst/>
                <a:uLnTx/>
                <a:uFillTx/>
                <a:latin typeface="Open Sans" panose="020B0606030504020204" pitchFamily="34" charset="0"/>
              </a:rPr>
              <a:t> </a:t>
            </a:r>
            <a:r>
              <a:rPr lang="en-US" sz="1600" b="0" i="0" dirty="0">
                <a:solidFill>
                  <a:srgbClr val="333333"/>
                </a:solidFill>
                <a:effectLst/>
                <a:latin typeface="Open Sans" panose="020B0606030504020204" pitchFamily="34" charset="0"/>
              </a:rPr>
              <a:t>Together, first and second generation immigrants represent 6 out of 10 residents in Calgary in 2021. In other words, majority of Calgarians today are either first or second generation immigrants (</a:t>
            </a:r>
            <a:r>
              <a:rPr lang="en-US" sz="1600" b="0" i="0" u="sng" dirty="0">
                <a:solidFill>
                  <a:srgbClr val="C8102E"/>
                </a:solidFill>
                <a:effectLst/>
                <a:latin typeface="Open Sans" panose="020B0606030504020204" pitchFamily="34" charset="0"/>
                <a:hlinkClick r:id="rId4"/>
              </a:rPr>
              <a:t>98-316-X2021001</a:t>
            </a:r>
            <a:r>
              <a:rPr lang="en-US" sz="1600" b="0" i="0" dirty="0">
                <a:solidFill>
                  <a:srgbClr val="333333"/>
                </a:solidFill>
                <a:effectLst/>
                <a:latin typeface="Open Sans" panose="020B0606030504020204" pitchFamily="34" charset="0"/>
              </a:rPr>
              <a:t>).</a:t>
            </a:r>
          </a:p>
          <a:p>
            <a:endParaRPr lang="en-US" sz="1600" b="0" i="0" dirty="0">
              <a:solidFill>
                <a:srgbClr val="333333"/>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We are all here with the same objective or mission, to create a great Calgary for all who come and live here. This is ongoing work and from you we need the issues, why they are important and who needs to be part of the work so that we can share it with clip council and so that they, along with the IAT and action teams, can create specific actions. </a:t>
            </a:r>
            <a:endParaRPr lang="en-CA" sz="1600" dirty="0"/>
          </a:p>
          <a:p>
            <a:endParaRPr lang="en-CA" sz="16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CLIP is made up of over 120 community partners.  We are here to bring you together and to fill in systemic gaps to hopefully make it easier for you to do your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libri" panose="020F0502020204030204" pitchFamily="34" charset="0"/>
                <a:ea typeface="Calibri" panose="020F0502020204030204" pitchFamily="34" charset="0"/>
              </a:rPr>
              <a:t>This is why: </a:t>
            </a: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Over the holiday we encouraged you to think over key trends/needs/gaps and some untapped opportunities, related to newcomer experiences in Calgary, that need a collective approach. </a:t>
            </a:r>
          </a:p>
          <a:p>
            <a:pPr marL="285750" indent="-285750">
              <a:buFont typeface="Arial" panose="020B0604020202020204" pitchFamily="34" charset="0"/>
              <a:buChar char="•"/>
            </a:pPr>
            <a:r>
              <a:rPr lang="en-CA" sz="1600" dirty="0"/>
              <a:t>We also asked you to do some pre work this week. </a:t>
            </a:r>
          </a:p>
          <a:p>
            <a:endParaRPr lang="en-CA" sz="1600" dirty="0"/>
          </a:p>
          <a:p>
            <a:r>
              <a:rPr lang="en-CA" sz="1600" dirty="0"/>
              <a:t>We have divided the room in 4. by priority and on your table and will be some of the pre-work issues and ideas shared already. </a:t>
            </a:r>
          </a:p>
          <a:p>
            <a:pPr marL="285750" indent="-285750">
              <a:buFont typeface="Arial" panose="020B0604020202020204" pitchFamily="34" charset="0"/>
              <a:buChar char="•"/>
            </a:pPr>
            <a:r>
              <a:rPr lang="en-CA" sz="1600" dirty="0"/>
              <a:t>For language we didn’t get any and some shared that it should not be a priority. For that space we will still keep it for you to discuss and have added systemic and sector collaboration ideas in that space.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sz="1600" dirty="0"/>
              <a:t>This again will be shared with IAT and CLIP council and back with you all to make our next action plan. </a:t>
            </a:r>
          </a:p>
          <a:p>
            <a:endParaRPr lang="en-CA" sz="1600" b="1" dirty="0"/>
          </a:p>
        </p:txBody>
      </p:sp>
      <p:sp>
        <p:nvSpPr>
          <p:cNvPr id="4" name="Slide Number Placeholder 3"/>
          <p:cNvSpPr>
            <a:spLocks noGrp="1"/>
          </p:cNvSpPr>
          <p:nvPr>
            <p:ph type="sldNum" sz="quarter" idx="10"/>
          </p:nvPr>
        </p:nvSpPr>
        <p:spPr/>
        <p:txBody>
          <a:bodyPr/>
          <a:lstStyle/>
          <a:p>
            <a:fld id="{8FB73C7A-2447-4476-B86D-D38C926B0841}" type="slidenum">
              <a:rPr lang="en-US" smtClean="0"/>
              <a:t>8</a:t>
            </a:fld>
            <a:endParaRPr lang="en-US"/>
          </a:p>
        </p:txBody>
      </p:sp>
    </p:spTree>
    <p:extLst>
      <p:ext uri="{BB962C8B-B14F-4D97-AF65-F5344CB8AC3E}">
        <p14:creationId xmlns:p14="http://schemas.microsoft.com/office/powerpoint/2010/main" val="356001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baseline="0" dirty="0">
                <a:solidFill>
                  <a:schemeClr val="tx1"/>
                </a:solidFill>
                <a:effectLst/>
                <a:latin typeface="Arial" pitchFamily="34" charset="0"/>
                <a:ea typeface="+mn-ea"/>
                <a:cs typeface="+mn-cs"/>
              </a:rPr>
              <a:t>We know that immigration trends are changing. In the pre work isms, and particularly racism was shared and something we want you to think about across all 4 areas.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b="0" i="0" kern="1200" baseline="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fld id="{8FB73C7A-2447-4476-B86D-D38C926B0841}" type="slidenum">
              <a:rPr lang="en-US" smtClean="0"/>
              <a:t>9</a:t>
            </a:fld>
            <a:endParaRPr lang="en-US"/>
          </a:p>
        </p:txBody>
      </p:sp>
    </p:spTree>
    <p:extLst>
      <p:ext uri="{BB962C8B-B14F-4D97-AF65-F5344CB8AC3E}">
        <p14:creationId xmlns:p14="http://schemas.microsoft.com/office/powerpoint/2010/main" val="189398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Picture Placeholder 19"/>
          <p:cNvSpPr>
            <a:spLocks noGrp="1"/>
          </p:cNvSpPr>
          <p:nvPr>
            <p:ph type="pic" sz="quarter" idx="20"/>
          </p:nvPr>
        </p:nvSpPr>
        <p:spPr>
          <a:xfrm>
            <a:off x="0" y="-8709"/>
            <a:ext cx="9144000" cy="6638110"/>
          </a:xfrm>
          <a:prstGeom prst="rect">
            <a:avLst/>
          </a:prstGeom>
          <a:blipFill dpi="0" rotWithShape="1">
            <a:blip r:embed="rId2" cstate="print"/>
            <a:srcRect/>
            <a:stretch>
              <a:fillRect l="-9000" r="-4000"/>
            </a:stretch>
          </a:blipFill>
          <a:effectLst/>
        </p:spPr>
        <p:txBody>
          <a:bodyPr/>
          <a:lstStyle>
            <a:lvl1pPr>
              <a:defRPr sz="100"/>
            </a:lvl1pPr>
          </a:lstStyle>
          <a:p>
            <a:r>
              <a:rPr lang="en-US"/>
              <a:t>Click icon to add picture</a:t>
            </a:r>
            <a:endParaRPr lang="en-CA" dirty="0"/>
          </a:p>
        </p:txBody>
      </p:sp>
      <p:sp>
        <p:nvSpPr>
          <p:cNvPr id="7" name="Text Placeholder 12"/>
          <p:cNvSpPr>
            <a:spLocks noGrp="1"/>
          </p:cNvSpPr>
          <p:nvPr>
            <p:ph type="body" sz="quarter" idx="19"/>
          </p:nvPr>
        </p:nvSpPr>
        <p:spPr>
          <a:xfrm>
            <a:off x="0" y="2435352"/>
            <a:ext cx="9144000" cy="1984248"/>
          </a:xfrm>
          <a:prstGeom prst="rect">
            <a:avLst/>
          </a:prstGeom>
          <a:solidFill>
            <a:schemeClr val="accent1"/>
          </a:solidFill>
        </p:spPr>
        <p:txBody>
          <a:bodyPr/>
          <a:lstStyle>
            <a:lvl1pPr>
              <a:buNone/>
              <a:defRPr sz="400">
                <a:solidFill>
                  <a:schemeClr val="accent1"/>
                </a:solidFill>
              </a:defRPr>
            </a:lvl1pPr>
          </a:lstStyle>
          <a:p>
            <a:pPr lvl="0"/>
            <a:r>
              <a:rPr lang="en-US"/>
              <a:t>Click to edit Master text styles</a:t>
            </a:r>
          </a:p>
        </p:txBody>
      </p:sp>
      <p:sp>
        <p:nvSpPr>
          <p:cNvPr id="8" name="Title 1"/>
          <p:cNvSpPr>
            <a:spLocks noGrp="1"/>
          </p:cNvSpPr>
          <p:nvPr>
            <p:ph type="ctrTitle" hasCustomPrompt="1"/>
          </p:nvPr>
        </p:nvSpPr>
        <p:spPr>
          <a:xfrm>
            <a:off x="1905000" y="2743200"/>
            <a:ext cx="3505200" cy="1371600"/>
          </a:xfrm>
        </p:spPr>
        <p:txBody>
          <a:bodyPr lIns="0" tIns="91440" rIns="91440" bIns="91440" anchor="t" anchorCtr="0">
            <a:noAutofit/>
          </a:bodyPr>
          <a:lstStyle>
            <a:lvl1pPr algn="l">
              <a:defRPr sz="2400" b="1" baseline="0">
                <a:solidFill>
                  <a:schemeClr val="bg1"/>
                </a:solidFill>
              </a:defRPr>
            </a:lvl1pPr>
          </a:lstStyle>
          <a:p>
            <a:r>
              <a:rPr lang="en-US" dirty="0"/>
              <a:t>Type title of presentation</a:t>
            </a:r>
            <a:endParaRPr lang="en-CA" dirty="0"/>
          </a:p>
        </p:txBody>
      </p:sp>
      <p:sp>
        <p:nvSpPr>
          <p:cNvPr id="9" name="Subtitle 2"/>
          <p:cNvSpPr>
            <a:spLocks noGrp="1"/>
          </p:cNvSpPr>
          <p:nvPr>
            <p:ph type="subTitle" idx="1" hasCustomPrompt="1"/>
          </p:nvPr>
        </p:nvSpPr>
        <p:spPr>
          <a:xfrm>
            <a:off x="5562600" y="2743200"/>
            <a:ext cx="3352800" cy="1371600"/>
          </a:xfrm>
          <a:prstGeom prst="rect">
            <a:avLst/>
          </a:prstGeom>
        </p:spPr>
        <p:txBody>
          <a:bodyPr lIns="0" tIns="164592" rIns="91440" bIns="91440">
            <a:noAutofit/>
          </a:bodyPr>
          <a:lstStyle>
            <a:lvl1pPr marL="0" indent="0" algn="l">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Type subtitle of presentation here</a:t>
            </a:r>
            <a:endParaRPr lang="en-CA" dirty="0"/>
          </a:p>
        </p:txBody>
      </p:sp>
      <p:sp>
        <p:nvSpPr>
          <p:cNvPr id="10" name="Text Placeholder 15"/>
          <p:cNvSpPr>
            <a:spLocks noGrp="1"/>
          </p:cNvSpPr>
          <p:nvPr>
            <p:ph type="body" sz="quarter" idx="21" hasCustomPrompt="1"/>
          </p:nvPr>
        </p:nvSpPr>
        <p:spPr>
          <a:xfrm>
            <a:off x="2057400" y="152400"/>
            <a:ext cx="6858000" cy="685800"/>
          </a:xfrm>
          <a:prstGeom prst="rect">
            <a:avLst/>
          </a:prstGeom>
        </p:spPr>
        <p:txBody>
          <a:bodyPr/>
          <a:lstStyle>
            <a:lvl1pPr marL="3175" indent="-3175">
              <a:buNone/>
              <a:defRPr sz="800">
                <a:solidFill>
                  <a:schemeClr val="bg1"/>
                </a:solidFill>
              </a:defRPr>
            </a:lvl1pPr>
          </a:lstStyle>
          <a:p>
            <a:r>
              <a:rPr lang="en-US" sz="1200" dirty="0"/>
              <a:t>Change</a:t>
            </a:r>
            <a:r>
              <a:rPr lang="en-US" sz="1200" baseline="0" dirty="0"/>
              <a:t> the background image: right click on image &gt; </a:t>
            </a:r>
            <a:r>
              <a:rPr lang="en-US" sz="1200" b="1" baseline="0" dirty="0"/>
              <a:t>Bring to Front </a:t>
            </a:r>
            <a:r>
              <a:rPr lang="en-US" sz="1200" baseline="0" dirty="0"/>
              <a:t>– click on middle </a:t>
            </a:r>
            <a:r>
              <a:rPr lang="en-US" sz="1200" b="1" baseline="0" dirty="0"/>
              <a:t>icon Insert Picture from File </a:t>
            </a:r>
            <a:r>
              <a:rPr lang="en-US" sz="1200" baseline="0" dirty="0"/>
              <a:t>&gt; select a desire image &gt; right click on image &gt; </a:t>
            </a:r>
            <a:r>
              <a:rPr lang="en-US" sz="1200" b="1" baseline="0" dirty="0"/>
              <a:t>Send to Back</a:t>
            </a:r>
            <a:r>
              <a:rPr lang="en-US" sz="1200" baseline="0" dirty="0"/>
              <a:t>. </a:t>
            </a:r>
          </a:p>
          <a:p>
            <a:r>
              <a:rPr lang="en-US" sz="1200" baseline="0" dirty="0"/>
              <a:t>Please </a:t>
            </a:r>
            <a:r>
              <a:rPr lang="en-US" sz="1200" b="1" baseline="0" dirty="0"/>
              <a:t>do not</a:t>
            </a:r>
            <a:r>
              <a:rPr lang="en-US" sz="1200" baseline="0" dirty="0"/>
              <a:t> move or change size of the Calgary logo!</a:t>
            </a:r>
            <a:endParaRPr lang="en-CA" sz="1200" dirty="0"/>
          </a:p>
        </p:txBody>
      </p:sp>
      <p:sp>
        <p:nvSpPr>
          <p:cNvPr id="11" name="Text Placeholder 7"/>
          <p:cNvSpPr>
            <a:spLocks noGrp="1"/>
          </p:cNvSpPr>
          <p:nvPr>
            <p:ph type="body" sz="quarter" idx="18"/>
          </p:nvPr>
        </p:nvSpPr>
        <p:spPr>
          <a:xfrm>
            <a:off x="301752" y="-8710"/>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
        <p:nvSpPr>
          <p:cNvPr id="12" name="Date Placeholder 2"/>
          <p:cNvSpPr>
            <a:spLocks noGrp="1"/>
          </p:cNvSpPr>
          <p:nvPr>
            <p:ph type="dt" sz="half" idx="10"/>
          </p:nvPr>
        </p:nvSpPr>
        <p:spPr>
          <a:xfrm>
            <a:off x="228600" y="6553200"/>
            <a:ext cx="1219200" cy="365125"/>
          </a:xfrm>
        </p:spPr>
        <p:txBody>
          <a:bodyPr/>
          <a:lstStyle/>
          <a:p>
            <a:fld id="{092FE58E-90E4-440B-991E-605E150E259B}" type="datetime1">
              <a:rPr lang="en-CA" smtClean="0"/>
              <a:pPr/>
              <a:t>2023-02-13</a:t>
            </a:fld>
            <a:endParaRPr lang="en-CA" dirty="0"/>
          </a:p>
        </p:txBody>
      </p:sp>
      <p:sp>
        <p:nvSpPr>
          <p:cNvPr id="13" name="Footer Placeholder 3"/>
          <p:cNvSpPr>
            <a:spLocks noGrp="1"/>
          </p:cNvSpPr>
          <p:nvPr>
            <p:ph type="ftr" sz="quarter" idx="11"/>
          </p:nvPr>
        </p:nvSpPr>
        <p:spPr>
          <a:xfrm>
            <a:off x="2209800" y="6569075"/>
            <a:ext cx="4495800" cy="365125"/>
          </a:xfrm>
        </p:spPr>
        <p:txBody>
          <a:bodyPr/>
          <a:lstStyle>
            <a:lvl1pPr>
              <a:defRPr/>
            </a:lvl1pPr>
          </a:lstStyle>
          <a:p>
            <a:r>
              <a:rPr lang="en-CA" dirty="0"/>
              <a:t>CLIP CCIS Presentation </a:t>
            </a:r>
          </a:p>
        </p:txBody>
      </p:sp>
      <p:sp>
        <p:nvSpPr>
          <p:cNvPr id="1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ve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2023-02-13</a:t>
            </a:fld>
            <a:endParaRPr lang="en-CA" dirty="0"/>
          </a:p>
        </p:txBody>
      </p:sp>
      <p:sp>
        <p:nvSpPr>
          <p:cNvPr id="4" name="Footer Placeholder 3"/>
          <p:cNvSpPr>
            <a:spLocks noGrp="1"/>
          </p:cNvSpPr>
          <p:nvPr>
            <p:ph type="ftr" sz="quarter" idx="11"/>
          </p:nvPr>
        </p:nvSpPr>
        <p:spPr/>
        <p:txBody>
          <a:bodyPr/>
          <a:lstStyle/>
          <a:p>
            <a:r>
              <a:rPr lang="en-CA" dirty="0"/>
              <a:t>CLIP CCIS Presentation </a:t>
            </a:r>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ext Placeholder 2"/>
          <p:cNvSpPr>
            <a:spLocks noGrp="1"/>
          </p:cNvSpPr>
          <p:nvPr>
            <p:ph type="body" idx="32" hasCustomPrompt="1"/>
          </p:nvPr>
        </p:nvSpPr>
        <p:spPr>
          <a:xfrm>
            <a:off x="7417527"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7" name="Picture Placeholder 15"/>
          <p:cNvSpPr>
            <a:spLocks noGrp="1"/>
          </p:cNvSpPr>
          <p:nvPr>
            <p:ph type="pic" sz="quarter" idx="23"/>
          </p:nvPr>
        </p:nvSpPr>
        <p:spPr>
          <a:xfrm>
            <a:off x="7417527" y="2286000"/>
            <a:ext cx="1295400" cy="1371600"/>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8" name="Picture Placeholder 15"/>
          <p:cNvSpPr>
            <a:spLocks noGrp="1"/>
          </p:cNvSpPr>
          <p:nvPr>
            <p:ph type="pic" sz="quarter" idx="19"/>
          </p:nvPr>
        </p:nvSpPr>
        <p:spPr>
          <a:xfrm>
            <a:off x="422364" y="2286000"/>
            <a:ext cx="1295400" cy="1371600"/>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9" name="Picture Placeholder 15"/>
          <p:cNvSpPr>
            <a:spLocks noGrp="1"/>
          </p:cNvSpPr>
          <p:nvPr>
            <p:ph type="pic" sz="quarter" idx="21"/>
          </p:nvPr>
        </p:nvSpPr>
        <p:spPr>
          <a:xfrm>
            <a:off x="2171155" y="2286000"/>
            <a:ext cx="1295400" cy="1371600"/>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10" name="Text Placeholder 2"/>
          <p:cNvSpPr>
            <a:spLocks noGrp="1"/>
          </p:cNvSpPr>
          <p:nvPr>
            <p:ph type="body" idx="22" hasCustomPrompt="1"/>
          </p:nvPr>
        </p:nvSpPr>
        <p:spPr>
          <a:xfrm>
            <a:off x="422364"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1" name="Text Placeholder 2"/>
          <p:cNvSpPr>
            <a:spLocks noGrp="1"/>
          </p:cNvSpPr>
          <p:nvPr>
            <p:ph type="body" idx="20" hasCustomPrompt="1"/>
          </p:nvPr>
        </p:nvSpPr>
        <p:spPr>
          <a:xfrm>
            <a:off x="2171155"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2" name="Text Placeholder 2"/>
          <p:cNvSpPr>
            <a:spLocks noGrp="1"/>
          </p:cNvSpPr>
          <p:nvPr>
            <p:ph type="body" idx="26" hasCustomPrompt="1"/>
          </p:nvPr>
        </p:nvSpPr>
        <p:spPr>
          <a:xfrm>
            <a:off x="3919946" y="3879672"/>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3" name="Picture Placeholder 15"/>
          <p:cNvSpPr>
            <a:spLocks noGrp="1"/>
          </p:cNvSpPr>
          <p:nvPr>
            <p:ph type="pic" sz="quarter" idx="27"/>
          </p:nvPr>
        </p:nvSpPr>
        <p:spPr>
          <a:xfrm>
            <a:off x="3919946" y="2279472"/>
            <a:ext cx="1295400" cy="1371600"/>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14" name="Text Placeholder 2"/>
          <p:cNvSpPr>
            <a:spLocks noGrp="1"/>
          </p:cNvSpPr>
          <p:nvPr>
            <p:ph type="body" idx="28" hasCustomPrompt="1"/>
          </p:nvPr>
        </p:nvSpPr>
        <p:spPr>
          <a:xfrm>
            <a:off x="5668737" y="3879672"/>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5" name="Picture Placeholder 15"/>
          <p:cNvSpPr>
            <a:spLocks noGrp="1"/>
          </p:cNvSpPr>
          <p:nvPr>
            <p:ph type="pic" sz="quarter" idx="29"/>
          </p:nvPr>
        </p:nvSpPr>
        <p:spPr>
          <a:xfrm>
            <a:off x="5668737" y="2279472"/>
            <a:ext cx="1295400" cy="1371600"/>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16" name="Text Placeholder 2"/>
          <p:cNvSpPr>
            <a:spLocks noGrp="1"/>
          </p:cNvSpPr>
          <p:nvPr>
            <p:ph type="body" idx="24" hasCustomPrompt="1"/>
          </p:nvPr>
        </p:nvSpPr>
        <p:spPr>
          <a:xfrm>
            <a:off x="422364" y="1719945"/>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a:solidFill>
                  <a:schemeClr val="accent1"/>
                </a:solidFill>
              </a:rPr>
              <a:t>Text</a:t>
            </a:r>
            <a:endParaRPr lang="en-CA" sz="2400" dirty="0">
              <a:solidFill>
                <a:schemeClr val="accent1"/>
              </a:solidFill>
            </a:endParaRPr>
          </a:p>
          <a:p>
            <a:pPr lvl="0"/>
            <a:endParaRPr lang="en-US" dirty="0"/>
          </a:p>
          <a:p>
            <a:pPr lvl="0"/>
            <a:endParaRPr lang="en-US" dirty="0"/>
          </a:p>
          <a:p>
            <a:pPr lvl="0"/>
            <a:endParaRPr lang="en-US" dirty="0"/>
          </a:p>
        </p:txBody>
      </p:sp>
      <p:sp>
        <p:nvSpPr>
          <p:cNvPr id="17" name="Text Placeholder 2"/>
          <p:cNvSpPr>
            <a:spLocks noGrp="1"/>
          </p:cNvSpPr>
          <p:nvPr>
            <p:ph type="body" idx="25" hasCustomPrompt="1"/>
          </p:nvPr>
        </p:nvSpPr>
        <p:spPr>
          <a:xfrm>
            <a:off x="2171155"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a:solidFill>
                  <a:schemeClr val="accent1"/>
                </a:solidFill>
              </a:rPr>
              <a:t>Text</a:t>
            </a:r>
            <a:endParaRPr lang="en-CA" sz="2400" dirty="0">
              <a:solidFill>
                <a:schemeClr val="accent1"/>
              </a:solidFill>
            </a:endParaRPr>
          </a:p>
          <a:p>
            <a:pPr lvl="0"/>
            <a:endParaRPr lang="en-US" dirty="0"/>
          </a:p>
          <a:p>
            <a:pPr lvl="0"/>
            <a:endParaRPr lang="en-US" dirty="0"/>
          </a:p>
          <a:p>
            <a:pPr lvl="0"/>
            <a:endParaRPr lang="en-US" dirty="0"/>
          </a:p>
        </p:txBody>
      </p:sp>
      <p:sp>
        <p:nvSpPr>
          <p:cNvPr id="18" name="Text Placeholder 2"/>
          <p:cNvSpPr>
            <a:spLocks noGrp="1"/>
          </p:cNvSpPr>
          <p:nvPr>
            <p:ph type="body" idx="33" hasCustomPrompt="1"/>
          </p:nvPr>
        </p:nvSpPr>
        <p:spPr>
          <a:xfrm>
            <a:off x="3919946"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a:solidFill>
                  <a:schemeClr val="accent1"/>
                </a:solidFill>
              </a:rPr>
              <a:t>Text</a:t>
            </a:r>
            <a:endParaRPr lang="en-CA" sz="2400" dirty="0">
              <a:solidFill>
                <a:schemeClr val="accent1"/>
              </a:solidFill>
            </a:endParaRPr>
          </a:p>
          <a:p>
            <a:pPr lvl="0"/>
            <a:endParaRPr lang="en-US" dirty="0"/>
          </a:p>
          <a:p>
            <a:pPr lvl="0"/>
            <a:endParaRPr lang="en-US" dirty="0"/>
          </a:p>
          <a:p>
            <a:pPr lvl="0"/>
            <a:endParaRPr lang="en-US" dirty="0"/>
          </a:p>
        </p:txBody>
      </p:sp>
      <p:sp>
        <p:nvSpPr>
          <p:cNvPr id="19" name="Text Placeholder 2"/>
          <p:cNvSpPr>
            <a:spLocks noGrp="1"/>
          </p:cNvSpPr>
          <p:nvPr>
            <p:ph type="body" idx="34" hasCustomPrompt="1"/>
          </p:nvPr>
        </p:nvSpPr>
        <p:spPr>
          <a:xfrm>
            <a:off x="5668737"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a:solidFill>
                  <a:schemeClr val="accent1"/>
                </a:solidFill>
              </a:rPr>
              <a:t>Text</a:t>
            </a:r>
            <a:endParaRPr lang="en-CA" sz="2400" dirty="0">
              <a:solidFill>
                <a:schemeClr val="accent1"/>
              </a:solidFill>
            </a:endParaRPr>
          </a:p>
          <a:p>
            <a:pPr lvl="0"/>
            <a:endParaRPr lang="en-US" dirty="0"/>
          </a:p>
          <a:p>
            <a:pPr lvl="0"/>
            <a:endParaRPr lang="en-US" dirty="0"/>
          </a:p>
          <a:p>
            <a:pPr lvl="0"/>
            <a:endParaRPr lang="en-US" dirty="0"/>
          </a:p>
        </p:txBody>
      </p:sp>
      <p:sp>
        <p:nvSpPr>
          <p:cNvPr id="20" name="Text Placeholder 2"/>
          <p:cNvSpPr>
            <a:spLocks noGrp="1"/>
          </p:cNvSpPr>
          <p:nvPr>
            <p:ph type="body" idx="35" hasCustomPrompt="1"/>
          </p:nvPr>
        </p:nvSpPr>
        <p:spPr>
          <a:xfrm>
            <a:off x="7417527"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a:solidFill>
                  <a:schemeClr val="accent1"/>
                </a:solidFill>
              </a:rPr>
              <a:t>Text</a:t>
            </a:r>
            <a:endParaRPr lang="en-CA" sz="2400" dirty="0">
              <a:solidFill>
                <a:schemeClr val="accent1"/>
              </a:solidFill>
            </a:endParaRPr>
          </a:p>
          <a:p>
            <a:pPr lvl="0"/>
            <a:endParaRPr lang="en-US" dirty="0"/>
          </a:p>
          <a:p>
            <a:pPr lvl="0"/>
            <a:endParaRPr lang="en-US" dirty="0"/>
          </a:p>
          <a:p>
            <a:pPr lvl="0"/>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UP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2023-02-13</a:t>
            </a:fld>
            <a:endParaRPr lang="en-CA" dirty="0"/>
          </a:p>
        </p:txBody>
      </p:sp>
      <p:sp>
        <p:nvSpPr>
          <p:cNvPr id="4" name="Footer Placeholder 3"/>
          <p:cNvSpPr>
            <a:spLocks noGrp="1"/>
          </p:cNvSpPr>
          <p:nvPr>
            <p:ph type="ftr" sz="quarter" idx="11"/>
          </p:nvPr>
        </p:nvSpPr>
        <p:spPr/>
        <p:txBody>
          <a:bodyPr/>
          <a:lstStyle/>
          <a:p>
            <a:r>
              <a:rPr lang="en-CA" dirty="0"/>
              <a:t>CLIP CCIS Presentation </a:t>
            </a:r>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Picture Placeholder 15"/>
          <p:cNvSpPr>
            <a:spLocks noGrp="1"/>
          </p:cNvSpPr>
          <p:nvPr>
            <p:ph type="pic" sz="quarter" idx="22"/>
          </p:nvPr>
        </p:nvSpPr>
        <p:spPr>
          <a:xfrm>
            <a:off x="3048000" y="2285999"/>
            <a:ext cx="1524000" cy="1447801"/>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7" name="Text Placeholder 2"/>
          <p:cNvSpPr>
            <a:spLocks noGrp="1"/>
          </p:cNvSpPr>
          <p:nvPr>
            <p:ph type="body" idx="18" hasCustomPrompt="1"/>
          </p:nvPr>
        </p:nvSpPr>
        <p:spPr>
          <a:xfrm>
            <a:off x="1143000" y="2438400"/>
            <a:ext cx="1752600" cy="1219200"/>
          </a:xfrm>
          <a:prstGeom prst="rect">
            <a:avLst/>
          </a:prstGeom>
        </p:spPr>
        <p:txBody>
          <a:bodyPr lIns="0" tIns="0" rIns="0" bIns="0" numCol="1" anchor="t" anchorCtr="0">
            <a:noAutofit/>
          </a:bodyPr>
          <a:lstStyle>
            <a:lvl1pPr marL="1588" indent="-1588"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8" name="Text Placeholder 2"/>
          <p:cNvSpPr>
            <a:spLocks noGrp="1"/>
          </p:cNvSpPr>
          <p:nvPr>
            <p:ph type="body" idx="19" hasCustomPrompt="1"/>
          </p:nvPr>
        </p:nvSpPr>
        <p:spPr>
          <a:xfrm>
            <a:off x="1143000" y="3810000"/>
            <a:ext cx="1752600" cy="1219200"/>
          </a:xfrm>
          <a:prstGeom prst="rect">
            <a:avLst/>
          </a:prstGeom>
        </p:spPr>
        <p:txBody>
          <a:bodyPr lIns="0" tIns="0" rIns="0" bIns="0" numCol="1" anchor="t" anchorCtr="0">
            <a:noAutofit/>
          </a:bodyPr>
          <a:lstStyle>
            <a:lvl1pPr marL="1588" indent="-1588"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9" name="Text Placeholder 2"/>
          <p:cNvSpPr>
            <a:spLocks noGrp="1"/>
          </p:cNvSpPr>
          <p:nvPr>
            <p:ph type="body" idx="20" hasCustomPrompt="1"/>
          </p:nvPr>
        </p:nvSpPr>
        <p:spPr>
          <a:xfrm>
            <a:off x="6248400" y="2438400"/>
            <a:ext cx="1752600" cy="1219200"/>
          </a:xfrm>
          <a:prstGeom prst="rect">
            <a:avLst/>
          </a:prstGeom>
        </p:spPr>
        <p:txBody>
          <a:bodyPr lIns="0" tIns="0" rIns="0" bIns="0" numCol="1" anchor="t" anchorCtr="0">
            <a:noAutofit/>
          </a:bodyPr>
          <a:lstStyle>
            <a:lvl1pPr marL="0" indent="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10" name="Text Placeholder 2"/>
          <p:cNvSpPr>
            <a:spLocks noGrp="1"/>
          </p:cNvSpPr>
          <p:nvPr>
            <p:ph type="body" idx="21" hasCustomPrompt="1"/>
          </p:nvPr>
        </p:nvSpPr>
        <p:spPr>
          <a:xfrm>
            <a:off x="6248400" y="3810000"/>
            <a:ext cx="1752600" cy="1219200"/>
          </a:xfrm>
          <a:prstGeom prst="rect">
            <a:avLst/>
          </a:prstGeom>
        </p:spPr>
        <p:txBody>
          <a:bodyPr lIns="0" tIns="0" rIns="0" bIns="0" numCol="1" anchor="t" anchorCtr="0">
            <a:noAutofit/>
          </a:bodyPr>
          <a:lstStyle>
            <a:lvl1pPr marL="0" indent="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11" name="Picture Placeholder 15"/>
          <p:cNvSpPr>
            <a:spLocks noGrp="1"/>
          </p:cNvSpPr>
          <p:nvPr>
            <p:ph type="pic" sz="quarter" idx="23"/>
          </p:nvPr>
        </p:nvSpPr>
        <p:spPr>
          <a:xfrm>
            <a:off x="4579620" y="2285999"/>
            <a:ext cx="1524000" cy="1447801"/>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12" name="Picture Placeholder 15"/>
          <p:cNvSpPr>
            <a:spLocks noGrp="1"/>
          </p:cNvSpPr>
          <p:nvPr>
            <p:ph type="pic" sz="quarter" idx="24"/>
          </p:nvPr>
        </p:nvSpPr>
        <p:spPr>
          <a:xfrm>
            <a:off x="3048000" y="3741420"/>
            <a:ext cx="1524000" cy="1447801"/>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
        <p:nvSpPr>
          <p:cNvPr id="13" name="Picture Placeholder 15"/>
          <p:cNvSpPr>
            <a:spLocks noGrp="1"/>
          </p:cNvSpPr>
          <p:nvPr>
            <p:ph type="pic" sz="quarter" idx="25"/>
          </p:nvPr>
        </p:nvSpPr>
        <p:spPr>
          <a:xfrm>
            <a:off x="4579620" y="3741420"/>
            <a:ext cx="1524000" cy="1447801"/>
          </a:xfrm>
          <a:prstGeom prst="rect">
            <a:avLst/>
          </a:prstGeom>
        </p:spPr>
        <p:txBody>
          <a:bodyPr lIns="0" tIns="0" rIns="0" bIns="0"/>
          <a:lstStyle>
            <a:lvl1pPr marL="3175" indent="-3175">
              <a:defRPr sz="800">
                <a:solidFill>
                  <a:schemeClr val="bg1"/>
                </a:solidFill>
              </a:defRPr>
            </a:lvl1pPr>
          </a:lstStyle>
          <a:p>
            <a:r>
              <a:rPr lang="en-US"/>
              <a:t>Click icon to add picture</a:t>
            </a:r>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ve Text Boxes">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6629400"/>
          </a:xfrm>
          <a:prstGeom prst="rect">
            <a:avLst/>
          </a:prstGeom>
          <a:blipFill>
            <a:blip r:embed="rId2" cstate="email"/>
            <a:stretch>
              <a:fillRect/>
            </a:stretch>
          </a:blipFill>
        </p:spPr>
        <p:txBody>
          <a:bodyPr/>
          <a:lstStyle>
            <a:lvl1pPr>
              <a:defRPr sz="100">
                <a:solidFill>
                  <a:schemeClr val="bg1"/>
                </a:solidFill>
              </a:defRPr>
            </a:lvl1pPr>
          </a:lstStyle>
          <a:p>
            <a:r>
              <a:rPr lang="en-US"/>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2023-02-13</a:t>
            </a:fld>
            <a:endParaRPr lang="en-CA" dirty="0"/>
          </a:p>
        </p:txBody>
      </p:sp>
      <p:sp>
        <p:nvSpPr>
          <p:cNvPr id="4" name="Footer Placeholder 3"/>
          <p:cNvSpPr>
            <a:spLocks noGrp="1"/>
          </p:cNvSpPr>
          <p:nvPr>
            <p:ph type="ftr" sz="quarter" idx="11"/>
          </p:nvPr>
        </p:nvSpPr>
        <p:spPr/>
        <p:txBody>
          <a:bodyPr/>
          <a:lstStyle/>
          <a:p>
            <a:r>
              <a:rPr lang="en-CA" dirty="0"/>
              <a:t>CLIP CCIS Presentation </a:t>
            </a:r>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7" name="Text Placeholder 12"/>
          <p:cNvSpPr>
            <a:spLocks noGrp="1"/>
          </p:cNvSpPr>
          <p:nvPr>
            <p:ph type="body" sz="quarter" idx="19"/>
          </p:nvPr>
        </p:nvSpPr>
        <p:spPr>
          <a:xfrm>
            <a:off x="0" y="3810000"/>
            <a:ext cx="9144000" cy="2359152"/>
          </a:xfrm>
          <a:prstGeom prst="rect">
            <a:avLst/>
          </a:prstGeom>
          <a:solidFill>
            <a:schemeClr val="bg1"/>
          </a:solidFill>
        </p:spPr>
        <p:txBody>
          <a:bodyPr/>
          <a:lstStyle>
            <a:lvl1pPr>
              <a:buNone/>
              <a:defRPr sz="400">
                <a:solidFill>
                  <a:schemeClr val="bg1"/>
                </a:solidFill>
              </a:defRPr>
            </a:lvl1pPr>
          </a:lstStyle>
          <a:p>
            <a:pPr lvl="0"/>
            <a:r>
              <a:rPr lang="en-US"/>
              <a:t>Click to edit Master text styles</a:t>
            </a:r>
          </a:p>
        </p:txBody>
      </p:sp>
      <p:sp>
        <p:nvSpPr>
          <p:cNvPr id="8" name="Text Placeholder 2"/>
          <p:cNvSpPr>
            <a:spLocks noGrp="1"/>
          </p:cNvSpPr>
          <p:nvPr>
            <p:ph type="body" idx="32" hasCustomPrompt="1"/>
          </p:nvPr>
        </p:nvSpPr>
        <p:spPr>
          <a:xfrm>
            <a:off x="7315200"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9" name="Text Placeholder 2"/>
          <p:cNvSpPr>
            <a:spLocks noGrp="1"/>
          </p:cNvSpPr>
          <p:nvPr>
            <p:ph type="body" idx="22" hasCustomPrompt="1"/>
          </p:nvPr>
        </p:nvSpPr>
        <p:spPr>
          <a:xfrm>
            <a:off x="613819"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0" name="Text Placeholder 2"/>
          <p:cNvSpPr>
            <a:spLocks noGrp="1"/>
          </p:cNvSpPr>
          <p:nvPr>
            <p:ph type="body" idx="20" hasCustomPrompt="1"/>
          </p:nvPr>
        </p:nvSpPr>
        <p:spPr>
          <a:xfrm>
            <a:off x="2289164"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1" name="Text Placeholder 2"/>
          <p:cNvSpPr>
            <a:spLocks noGrp="1"/>
          </p:cNvSpPr>
          <p:nvPr>
            <p:ph type="body" idx="26" hasCustomPrompt="1"/>
          </p:nvPr>
        </p:nvSpPr>
        <p:spPr>
          <a:xfrm>
            <a:off x="3964509" y="3962400"/>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2" name="Text Placeholder 2"/>
          <p:cNvSpPr>
            <a:spLocks noGrp="1"/>
          </p:cNvSpPr>
          <p:nvPr>
            <p:ph type="body" idx="28" hasCustomPrompt="1"/>
          </p:nvPr>
        </p:nvSpPr>
        <p:spPr>
          <a:xfrm>
            <a:off x="5639854" y="3962400"/>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Add text </a:t>
            </a:r>
            <a:endParaRPr lang="en-CA" dirty="0"/>
          </a:p>
          <a:p>
            <a:pPr lvl="0"/>
            <a:endParaRPr lang="en-US" dirty="0"/>
          </a:p>
          <a:p>
            <a:pPr lvl="0"/>
            <a:endParaRPr lang="en-US" dirty="0"/>
          </a:p>
          <a:p>
            <a:pPr lvl="0"/>
            <a:endParaRPr lang="en-US" dirty="0"/>
          </a:p>
        </p:txBody>
      </p:sp>
      <p:sp>
        <p:nvSpPr>
          <p:cNvPr id="13"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2023-02-13</a:t>
            </a:fld>
            <a:endParaRPr lang="en-CA" dirty="0"/>
          </a:p>
        </p:txBody>
      </p:sp>
      <p:sp>
        <p:nvSpPr>
          <p:cNvPr id="4" name="Footer Placeholder 3"/>
          <p:cNvSpPr>
            <a:spLocks noGrp="1"/>
          </p:cNvSpPr>
          <p:nvPr>
            <p:ph type="ftr" sz="quarter" idx="11"/>
          </p:nvPr>
        </p:nvSpPr>
        <p:spPr/>
        <p:txBody>
          <a:bodyPr/>
          <a:lstStyle/>
          <a:p>
            <a:r>
              <a:rPr lang="en-CA" dirty="0"/>
              <a:t>CLIP CCIS Presentation </a:t>
            </a:r>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able Placeholder 10"/>
          <p:cNvSpPr>
            <a:spLocks noGrp="1"/>
          </p:cNvSpPr>
          <p:nvPr>
            <p:ph type="tbl" sz="quarter" idx="13"/>
          </p:nvPr>
        </p:nvSpPr>
        <p:spPr>
          <a:xfrm>
            <a:off x="609600" y="1600200"/>
            <a:ext cx="7924800" cy="4419600"/>
          </a:xfrm>
          <a:prstGeom prst="rect">
            <a:avLst/>
          </a:prstGeom>
        </p:spPr>
        <p:txBody>
          <a:bodyPr/>
          <a:lstStyle/>
          <a:p>
            <a:r>
              <a:rPr lang="en-US"/>
              <a:t>Click icon to add table</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2023-02-13</a:t>
            </a:fld>
            <a:endParaRPr lang="en-CA" dirty="0"/>
          </a:p>
        </p:txBody>
      </p:sp>
      <p:sp>
        <p:nvSpPr>
          <p:cNvPr id="4" name="Footer Placeholder 3"/>
          <p:cNvSpPr>
            <a:spLocks noGrp="1"/>
          </p:cNvSpPr>
          <p:nvPr>
            <p:ph type="ftr" sz="quarter" idx="11"/>
          </p:nvPr>
        </p:nvSpPr>
        <p:spPr/>
        <p:txBody>
          <a:bodyPr/>
          <a:lstStyle/>
          <a:p>
            <a:r>
              <a:rPr lang="en-CA" dirty="0"/>
              <a:t>CLIP CCIS Presentation </a:t>
            </a:r>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ext Placeholder 2"/>
          <p:cNvSpPr>
            <a:spLocks noGrp="1"/>
          </p:cNvSpPr>
          <p:nvPr>
            <p:ph type="body" idx="13" hasCustomPrompt="1"/>
          </p:nvPr>
        </p:nvSpPr>
        <p:spPr>
          <a:xfrm>
            <a:off x="407127" y="3505200"/>
            <a:ext cx="1524000" cy="1600200"/>
          </a:xfrm>
          <a:prstGeom prst="rect">
            <a:avLst/>
          </a:prstGeom>
        </p:spPr>
        <p:txBody>
          <a:bodyPr lIns="0" tIns="0" rIns="0" bIns="0" numCol="1" anchor="t" anchorCtr="0">
            <a:normAutofit/>
          </a:bodyPr>
          <a:lstStyle>
            <a:lvl1pPr marL="0" indent="0">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7" name="Chart Placeholder 13"/>
          <p:cNvSpPr>
            <a:spLocks noGrp="1"/>
          </p:cNvSpPr>
          <p:nvPr>
            <p:ph type="chart" sz="quarter" idx="14"/>
          </p:nvPr>
        </p:nvSpPr>
        <p:spPr>
          <a:xfrm>
            <a:off x="2286000" y="2133600"/>
            <a:ext cx="6477000" cy="4191000"/>
          </a:xfrm>
          <a:prstGeom prst="rect">
            <a:avLst/>
          </a:prstGeom>
        </p:spPr>
        <p:txBody>
          <a:bodyPr/>
          <a:lstStyle>
            <a:lvl1pPr>
              <a:buNone/>
              <a:defRPr sz="1600"/>
            </a:lvl1pPr>
          </a:lstStyle>
          <a:p>
            <a:r>
              <a:rPr lang="en-US"/>
              <a:t>Click icon to add chart</a:t>
            </a:r>
            <a:endParaRPr lang="en-CA" dirty="0"/>
          </a:p>
        </p:txBody>
      </p:sp>
      <p:sp>
        <p:nvSpPr>
          <p:cNvPr id="8" name="Text Placeholder 9"/>
          <p:cNvSpPr>
            <a:spLocks noGrp="1"/>
          </p:cNvSpPr>
          <p:nvPr>
            <p:ph type="body" sz="quarter" idx="16" hasCustomPrompt="1"/>
          </p:nvPr>
        </p:nvSpPr>
        <p:spPr>
          <a:xfrm>
            <a:off x="2286000" y="1295400"/>
            <a:ext cx="6324600" cy="304800"/>
          </a:xfrm>
          <a:prstGeom prst="rect">
            <a:avLst/>
          </a:prstGeom>
        </p:spPr>
        <p:txBody>
          <a:bodyPr/>
          <a:lstStyle>
            <a:lvl1pPr marL="0" indent="0">
              <a:buNone/>
              <a:defRPr sz="1000" baseline="0">
                <a:solidFill>
                  <a:schemeClr val="tx1"/>
                </a:solidFill>
              </a:defRPr>
            </a:lvl1pPr>
            <a:lvl2pPr>
              <a:defRPr sz="800"/>
            </a:lvl2pPr>
            <a:lvl3pPr>
              <a:defRPr sz="800"/>
            </a:lvl3pPr>
            <a:lvl4pPr>
              <a:defRPr sz="800"/>
            </a:lvl4pPr>
            <a:lvl5pPr>
              <a:defRPr sz="800"/>
            </a:lvl5pPr>
          </a:lstStyle>
          <a:p>
            <a:pPr lvl="0"/>
            <a:r>
              <a:rPr lang="en-US" dirty="0"/>
              <a:t>Column Style: [Choose Column&gt; Clustered Column&gt; Chart tools&gt; Design&gt; Chart Style&gt; Style1]</a:t>
            </a:r>
            <a:endParaRPr lang="en-CA" dirty="0"/>
          </a:p>
        </p:txBody>
      </p:sp>
      <p:sp>
        <p:nvSpPr>
          <p:cNvPr id="9" name="Text Placeholder 9"/>
          <p:cNvSpPr>
            <a:spLocks noGrp="1"/>
          </p:cNvSpPr>
          <p:nvPr>
            <p:ph type="body" sz="quarter" idx="17" hasCustomPrompt="1"/>
          </p:nvPr>
        </p:nvSpPr>
        <p:spPr>
          <a:xfrm>
            <a:off x="2286000" y="1676400"/>
            <a:ext cx="6324600" cy="304800"/>
          </a:xfrm>
          <a:prstGeom prst="rect">
            <a:avLst/>
          </a:prstGeom>
        </p:spPr>
        <p:txBody>
          <a:bodyPr/>
          <a:lstStyle>
            <a:lvl1pPr marL="0" indent="0">
              <a:buNone/>
              <a:defRPr sz="1000" baseline="0">
                <a:solidFill>
                  <a:schemeClr val="tx1"/>
                </a:solidFill>
              </a:defRPr>
            </a:lvl1pPr>
            <a:lvl2pPr>
              <a:defRPr sz="800"/>
            </a:lvl2pPr>
            <a:lvl3pPr>
              <a:defRPr sz="800"/>
            </a:lvl3pPr>
            <a:lvl4pPr>
              <a:defRPr sz="800"/>
            </a:lvl4pPr>
            <a:lvl5pPr>
              <a:defRPr sz="800"/>
            </a:lvl5pPr>
          </a:lstStyle>
          <a:p>
            <a:pPr lvl="0"/>
            <a:r>
              <a:rPr lang="en-US" dirty="0"/>
              <a:t>Pie Chart: [Choose donut&gt; donut&gt; Chart tools&gt; Design&gt; Chart Style&gt; Style1]</a:t>
            </a:r>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13"/>
          <p:cNvSpPr>
            <a:spLocks noGrp="1"/>
          </p:cNvSpPr>
          <p:nvPr>
            <p:ph type="pic" sz="quarter" idx="19"/>
          </p:nvPr>
        </p:nvSpPr>
        <p:spPr>
          <a:xfrm>
            <a:off x="0" y="0"/>
            <a:ext cx="9144000" cy="6629400"/>
          </a:xfrm>
          <a:prstGeom prst="rect">
            <a:avLst/>
          </a:prstGeom>
          <a:blipFill>
            <a:blip r:embed="rId2" cstate="email"/>
            <a:stretch>
              <a:fillRect/>
            </a:stretch>
          </a:blipFill>
        </p:spPr>
        <p:txBody>
          <a:bodyPr/>
          <a:lstStyle>
            <a:lvl1pPr>
              <a:defRPr sz="100"/>
            </a:lvl1pPr>
          </a:lstStyle>
          <a:p>
            <a:r>
              <a:rPr lang="en-US"/>
              <a:t>Click icon to add picture</a:t>
            </a:r>
            <a:endParaRPr lang="en-CA" dirty="0"/>
          </a:p>
        </p:txBody>
      </p:sp>
      <p:sp>
        <p:nvSpPr>
          <p:cNvPr id="13" name="Text Placeholder 12"/>
          <p:cNvSpPr>
            <a:spLocks noGrp="1"/>
          </p:cNvSpPr>
          <p:nvPr>
            <p:ph type="body" sz="quarter" idx="21" hasCustomPrompt="1"/>
          </p:nvPr>
        </p:nvSpPr>
        <p:spPr>
          <a:xfrm>
            <a:off x="1901952" y="1447800"/>
            <a:ext cx="6172200" cy="4191000"/>
          </a:xfrm>
          <a:prstGeom prst="rect">
            <a:avLst/>
          </a:prstGeom>
          <a:solidFill>
            <a:schemeClr val="bg1"/>
          </a:solidFill>
        </p:spPr>
        <p:txBody>
          <a:bodyPr lIns="457200" tIns="457200" rIns="457200" bIns="457200"/>
          <a:lstStyle>
            <a:lvl1pPr marL="0" indent="0">
              <a:buNone/>
              <a:tabLst/>
              <a:defRPr sz="2400" b="0"/>
            </a:lvl1pPr>
            <a:lvl2pPr>
              <a:buNone/>
              <a:defRPr sz="2400" b="0"/>
            </a:lvl2pPr>
            <a:lvl3pPr>
              <a:buNone/>
              <a:defRPr sz="2400" b="0"/>
            </a:lvl3pPr>
            <a:lvl4pPr>
              <a:buNone/>
              <a:defRPr sz="2400" b="0"/>
            </a:lvl4pPr>
            <a:lvl5pPr>
              <a:buNone/>
              <a:defRPr sz="2400" b="0"/>
            </a:lvl5pPr>
          </a:lstStyle>
          <a:p>
            <a:pPr lvl="0"/>
            <a:r>
              <a:rPr lang="en-US" dirty="0"/>
              <a:t>Click to add text</a:t>
            </a:r>
          </a:p>
        </p:txBody>
      </p:sp>
      <p:sp>
        <p:nvSpPr>
          <p:cNvPr id="8" name="Text Placeholder 15"/>
          <p:cNvSpPr>
            <a:spLocks noGrp="1"/>
          </p:cNvSpPr>
          <p:nvPr>
            <p:ph type="body" sz="quarter" idx="20" hasCustomPrompt="1"/>
          </p:nvPr>
        </p:nvSpPr>
        <p:spPr>
          <a:xfrm>
            <a:off x="5257800" y="3048000"/>
            <a:ext cx="2590800" cy="1676400"/>
          </a:xfrm>
          <a:prstGeom prst="rect">
            <a:avLst/>
          </a:prstGeom>
        </p:spPr>
        <p:txBody>
          <a:bodyPr/>
          <a:lstStyle>
            <a:lvl1pPr marL="3175" indent="-3175">
              <a:buNone/>
              <a:defRPr sz="800" baseline="0">
                <a:solidFill>
                  <a:schemeClr val="tx1"/>
                </a:solidFill>
              </a:defRPr>
            </a:lvl1pPr>
          </a:lstStyle>
          <a:p>
            <a:r>
              <a:rPr lang="en-US" sz="1200" dirty="0"/>
              <a:t>Change</a:t>
            </a:r>
            <a:r>
              <a:rPr lang="en-US" sz="1200" baseline="0" dirty="0"/>
              <a:t> the background image: right click on image &gt; </a:t>
            </a:r>
            <a:r>
              <a:rPr lang="en-US" sz="1200" b="1" baseline="0" dirty="0"/>
              <a:t>Bring to Front </a:t>
            </a:r>
            <a:r>
              <a:rPr lang="en-US" sz="1200" baseline="0" dirty="0"/>
              <a:t>– click on middle </a:t>
            </a:r>
            <a:r>
              <a:rPr lang="en-US" sz="1200" b="1" baseline="0" dirty="0"/>
              <a:t>icon Insert Picture from File </a:t>
            </a:r>
            <a:r>
              <a:rPr lang="en-US" sz="1200" baseline="0" dirty="0"/>
              <a:t>&gt; select a desire image &gt; right click on image &gt; </a:t>
            </a:r>
            <a:r>
              <a:rPr lang="en-US" sz="1200" b="1" baseline="0" dirty="0"/>
              <a:t>Send to Back</a:t>
            </a:r>
            <a:r>
              <a:rPr lang="en-US" sz="1200" baseline="0" dirty="0"/>
              <a:t>. </a:t>
            </a:r>
          </a:p>
          <a:p>
            <a:r>
              <a:rPr lang="en-US" sz="1200" baseline="0" dirty="0"/>
              <a:t>Please </a:t>
            </a:r>
            <a:r>
              <a:rPr lang="en-US" sz="1200" b="1" baseline="0" dirty="0"/>
              <a:t>do not</a:t>
            </a:r>
            <a:r>
              <a:rPr lang="en-US" sz="1200" baseline="0" dirty="0"/>
              <a:t> move or change size of the Calgary logo!</a:t>
            </a:r>
            <a:endParaRPr lang="en-CA" sz="1200" dirty="0"/>
          </a:p>
        </p:txBody>
      </p:sp>
      <p:sp>
        <p:nvSpPr>
          <p:cNvPr id="3" name="Date Placeholder 2"/>
          <p:cNvSpPr>
            <a:spLocks noGrp="1"/>
          </p:cNvSpPr>
          <p:nvPr>
            <p:ph type="dt" sz="half" idx="10"/>
          </p:nvPr>
        </p:nvSpPr>
        <p:spPr/>
        <p:txBody>
          <a:bodyPr/>
          <a:lstStyle/>
          <a:p>
            <a:fld id="{092FE58E-90E4-440B-991E-605E150E259B}" type="datetime1">
              <a:rPr lang="en-CA" smtClean="0"/>
              <a:pPr/>
              <a:t>2023-02-13</a:t>
            </a:fld>
            <a:endParaRPr lang="en-CA" dirty="0"/>
          </a:p>
        </p:txBody>
      </p:sp>
      <p:sp>
        <p:nvSpPr>
          <p:cNvPr id="4" name="Footer Placeholder 3"/>
          <p:cNvSpPr>
            <a:spLocks noGrp="1"/>
          </p:cNvSpPr>
          <p:nvPr>
            <p:ph type="ftr" sz="quarter" idx="11"/>
          </p:nvPr>
        </p:nvSpPr>
        <p:spPr/>
        <p:txBody>
          <a:bodyPr/>
          <a:lstStyle/>
          <a:p>
            <a:r>
              <a:rPr lang="en-CA" dirty="0"/>
              <a:t>CLIP CCIS Presentation </a:t>
            </a:r>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0"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2023-02-13</a:t>
            </a:fld>
            <a:endParaRPr lang="en-CA" dirty="0"/>
          </a:p>
        </p:txBody>
      </p:sp>
      <p:sp>
        <p:nvSpPr>
          <p:cNvPr id="4" name="Footer Placeholder 3"/>
          <p:cNvSpPr>
            <a:spLocks noGrp="1"/>
          </p:cNvSpPr>
          <p:nvPr>
            <p:ph type="ftr" sz="quarter" idx="11"/>
          </p:nvPr>
        </p:nvSpPr>
        <p:spPr/>
        <p:txBody>
          <a:bodyPr/>
          <a:lstStyle/>
          <a:p>
            <a:r>
              <a:rPr lang="en-CA" dirty="0"/>
              <a:t>CLIP CCIS Presentation </a:t>
            </a:r>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ext Placeholder 2"/>
          <p:cNvSpPr>
            <a:spLocks noGrp="1"/>
          </p:cNvSpPr>
          <p:nvPr>
            <p:ph type="body" idx="1" hasCustomPrompt="1"/>
          </p:nvPr>
        </p:nvSpPr>
        <p:spPr>
          <a:xfrm>
            <a:off x="410175" y="1219200"/>
            <a:ext cx="3883152" cy="381000"/>
          </a:xfrm>
          <a:prstGeom prst="rect">
            <a:avLst/>
          </a:prstGeom>
        </p:spPr>
        <p:txBody>
          <a:bodyPr lIns="0" tIns="0" rIns="0" bIns="0"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content goes here</a:t>
            </a:r>
          </a:p>
        </p:txBody>
      </p:sp>
      <p:sp>
        <p:nvSpPr>
          <p:cNvPr id="7" name="Content Placeholder 11"/>
          <p:cNvSpPr>
            <a:spLocks noGrp="1"/>
          </p:cNvSpPr>
          <p:nvPr>
            <p:ph sz="quarter" idx="15"/>
          </p:nvPr>
        </p:nvSpPr>
        <p:spPr>
          <a:xfrm>
            <a:off x="407127" y="1905000"/>
            <a:ext cx="3886200" cy="4419600"/>
          </a:xfrm>
          <a:prstGeom prst="rect">
            <a:avLst/>
          </a:prstGeom>
        </p:spPr>
        <p:txBody>
          <a:bodyPr/>
          <a:lstStyle>
            <a:lvl1pPr>
              <a:defRPr sz="240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Content Placeholder 11"/>
          <p:cNvSpPr>
            <a:spLocks noGrp="1"/>
          </p:cNvSpPr>
          <p:nvPr>
            <p:ph sz="quarter" idx="16"/>
          </p:nvPr>
        </p:nvSpPr>
        <p:spPr>
          <a:xfrm>
            <a:off x="4724400" y="1905000"/>
            <a:ext cx="3886200" cy="4419600"/>
          </a:xfrm>
          <a:prstGeom prst="rect">
            <a:avLst/>
          </a:prstGeom>
        </p:spPr>
        <p:txBody>
          <a:bodyPr/>
          <a:lstStyle>
            <a:lvl1pPr>
              <a:defRPr sz="240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Text Placeholder 2"/>
          <p:cNvSpPr>
            <a:spLocks noGrp="1"/>
          </p:cNvSpPr>
          <p:nvPr>
            <p:ph type="body" idx="17" hasCustomPrompt="1"/>
          </p:nvPr>
        </p:nvSpPr>
        <p:spPr>
          <a:xfrm>
            <a:off x="4724400" y="1219200"/>
            <a:ext cx="3883152" cy="381000"/>
          </a:xfrm>
          <a:prstGeom prst="rect">
            <a:avLst/>
          </a:prstGeom>
        </p:spPr>
        <p:txBody>
          <a:bodyPr lIns="0" tIns="0" rIns="0" bIns="0"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content goes here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79904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1761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2879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228600" y="6553200"/>
            <a:ext cx="1219200" cy="365125"/>
          </a:xfrm>
        </p:spPr>
        <p:txBody>
          <a:bodyPr/>
          <a:lstStyle/>
          <a:p>
            <a:fld id="{092FE58E-90E4-440B-991E-605E150E259B}" type="datetime1">
              <a:rPr lang="en-CA" smtClean="0"/>
              <a:pPr/>
              <a:t>2023-02-13</a:t>
            </a:fld>
            <a:endParaRPr lang="en-CA" dirty="0"/>
          </a:p>
        </p:txBody>
      </p:sp>
      <p:sp>
        <p:nvSpPr>
          <p:cNvPr id="3" name="Footer Placeholder 3"/>
          <p:cNvSpPr>
            <a:spLocks noGrp="1"/>
          </p:cNvSpPr>
          <p:nvPr>
            <p:ph type="ftr" sz="quarter" idx="11"/>
          </p:nvPr>
        </p:nvSpPr>
        <p:spPr>
          <a:xfrm>
            <a:off x="2209800" y="6569075"/>
            <a:ext cx="4495800" cy="365125"/>
          </a:xfrm>
        </p:spPr>
        <p:txBody>
          <a:bodyPr/>
          <a:lstStyle/>
          <a:p>
            <a:r>
              <a:rPr lang="en-CA" dirty="0"/>
              <a:t>CLIP CCIS Presentation </a:t>
            </a:r>
          </a:p>
        </p:txBody>
      </p:sp>
      <p:sp>
        <p:nvSpPr>
          <p:cNvPr id="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
        <p:nvSpPr>
          <p:cNvPr id="5" name="Picture Placeholder 19"/>
          <p:cNvSpPr>
            <a:spLocks noGrp="1"/>
          </p:cNvSpPr>
          <p:nvPr>
            <p:ph type="pic" sz="quarter" idx="20"/>
          </p:nvPr>
        </p:nvSpPr>
        <p:spPr>
          <a:xfrm>
            <a:off x="0" y="-8709"/>
            <a:ext cx="9144000" cy="6638110"/>
          </a:xfrm>
          <a:prstGeom prst="rect">
            <a:avLst/>
          </a:prstGeom>
          <a:blipFill dpi="0" rotWithShape="1">
            <a:blip r:embed="rId2" cstate="print"/>
            <a:srcRect/>
            <a:stretch>
              <a:fillRect l="-9000" r="-4000"/>
            </a:stretch>
          </a:blipFill>
        </p:spPr>
        <p:txBody>
          <a:bodyPr/>
          <a:lstStyle>
            <a:lvl1pPr>
              <a:defRPr sz="100"/>
            </a:lvl1pPr>
          </a:lstStyle>
          <a:p>
            <a:r>
              <a:rPr lang="en-US"/>
              <a:t>Click icon to add picture</a:t>
            </a:r>
            <a:endParaRPr lang="en-CA" dirty="0"/>
          </a:p>
        </p:txBody>
      </p:sp>
      <p:sp>
        <p:nvSpPr>
          <p:cNvPr id="6" name="Text Placeholder 12"/>
          <p:cNvSpPr>
            <a:spLocks noGrp="1"/>
          </p:cNvSpPr>
          <p:nvPr>
            <p:ph type="body" sz="quarter" idx="19"/>
          </p:nvPr>
        </p:nvSpPr>
        <p:spPr>
          <a:xfrm>
            <a:off x="0" y="4648200"/>
            <a:ext cx="9144000" cy="1984248"/>
          </a:xfrm>
          <a:prstGeom prst="rect">
            <a:avLst/>
          </a:prstGeom>
          <a:solidFill>
            <a:schemeClr val="accent1"/>
          </a:solidFill>
        </p:spPr>
        <p:txBody>
          <a:bodyPr/>
          <a:lstStyle>
            <a:lvl1pPr>
              <a:buNone/>
              <a:defRPr sz="400">
                <a:solidFill>
                  <a:schemeClr val="accent1"/>
                </a:solidFill>
              </a:defRPr>
            </a:lvl1pPr>
          </a:lstStyle>
          <a:p>
            <a:pPr lvl="0"/>
            <a:r>
              <a:rPr lang="en-US"/>
              <a:t>Click to edit Master text styles</a:t>
            </a:r>
          </a:p>
        </p:txBody>
      </p:sp>
      <p:sp>
        <p:nvSpPr>
          <p:cNvPr id="7" name="Title 1"/>
          <p:cNvSpPr>
            <a:spLocks noGrp="1"/>
          </p:cNvSpPr>
          <p:nvPr>
            <p:ph type="ctrTitle" hasCustomPrompt="1"/>
          </p:nvPr>
        </p:nvSpPr>
        <p:spPr>
          <a:xfrm>
            <a:off x="1905000" y="4956048"/>
            <a:ext cx="3505200" cy="1371600"/>
          </a:xfrm>
        </p:spPr>
        <p:txBody>
          <a:bodyPr lIns="0" tIns="91440" rIns="91440" bIns="91440" anchor="t" anchorCtr="0">
            <a:noAutofit/>
          </a:bodyPr>
          <a:lstStyle>
            <a:lvl1pPr algn="l">
              <a:defRPr sz="2400" b="1" baseline="0">
                <a:solidFill>
                  <a:schemeClr val="bg1"/>
                </a:solidFill>
              </a:defRPr>
            </a:lvl1pPr>
          </a:lstStyle>
          <a:p>
            <a:r>
              <a:rPr lang="en-US" dirty="0"/>
              <a:t>Type title of presentation</a:t>
            </a:r>
            <a:endParaRPr lang="en-CA" dirty="0"/>
          </a:p>
        </p:txBody>
      </p:sp>
      <p:sp>
        <p:nvSpPr>
          <p:cNvPr id="8" name="Subtitle 2"/>
          <p:cNvSpPr>
            <a:spLocks noGrp="1"/>
          </p:cNvSpPr>
          <p:nvPr>
            <p:ph type="subTitle" idx="1" hasCustomPrompt="1"/>
          </p:nvPr>
        </p:nvSpPr>
        <p:spPr>
          <a:xfrm>
            <a:off x="5562600" y="4956048"/>
            <a:ext cx="3352800" cy="1371600"/>
          </a:xfrm>
          <a:prstGeom prst="rect">
            <a:avLst/>
          </a:prstGeom>
        </p:spPr>
        <p:txBody>
          <a:bodyPr lIns="0" tIns="164592" rIns="91440" bIns="91440">
            <a:noAutofit/>
          </a:bodyPr>
          <a:lstStyle>
            <a:lvl1pPr marL="0" indent="0" algn="l">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Type subtitle of presentation here</a:t>
            </a:r>
            <a:endParaRPr lang="en-CA" dirty="0"/>
          </a:p>
        </p:txBody>
      </p:sp>
      <p:sp>
        <p:nvSpPr>
          <p:cNvPr id="9"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228600" y="6553200"/>
            <a:ext cx="1219200" cy="365125"/>
          </a:xfrm>
        </p:spPr>
        <p:txBody>
          <a:bodyPr/>
          <a:lstStyle/>
          <a:p>
            <a:r>
              <a:rPr lang="en-CA" dirty="0"/>
              <a:t>Feb 19, 2023</a:t>
            </a:r>
          </a:p>
        </p:txBody>
      </p:sp>
      <p:sp>
        <p:nvSpPr>
          <p:cNvPr id="3" name="Footer Placeholder 3"/>
          <p:cNvSpPr>
            <a:spLocks noGrp="1"/>
          </p:cNvSpPr>
          <p:nvPr>
            <p:ph type="ftr" sz="quarter" idx="11"/>
          </p:nvPr>
        </p:nvSpPr>
        <p:spPr>
          <a:xfrm>
            <a:off x="2209800" y="6569075"/>
            <a:ext cx="4495800" cy="365125"/>
          </a:xfrm>
        </p:spPr>
        <p:txBody>
          <a:bodyPr/>
          <a:lstStyle/>
          <a:p>
            <a:r>
              <a:rPr lang="en-CA" dirty="0"/>
              <a:t>CLIP Innovation Lab MRU Class</a:t>
            </a:r>
          </a:p>
        </p:txBody>
      </p:sp>
      <p:sp>
        <p:nvSpPr>
          <p:cNvPr id="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
        <p:nvSpPr>
          <p:cNvPr id="6" name="Text Placeholder 12"/>
          <p:cNvSpPr>
            <a:spLocks noGrp="1"/>
          </p:cNvSpPr>
          <p:nvPr>
            <p:ph type="body" sz="quarter" idx="19"/>
          </p:nvPr>
        </p:nvSpPr>
        <p:spPr>
          <a:xfrm>
            <a:off x="0" y="4648200"/>
            <a:ext cx="9144000" cy="1984248"/>
          </a:xfrm>
          <a:prstGeom prst="rect">
            <a:avLst/>
          </a:prstGeom>
          <a:solidFill>
            <a:schemeClr val="tx1"/>
          </a:solidFill>
        </p:spPr>
        <p:txBody>
          <a:bodyPr/>
          <a:lstStyle>
            <a:lvl1pPr>
              <a:buNone/>
              <a:defRPr sz="400">
                <a:solidFill>
                  <a:schemeClr val="accent1"/>
                </a:solidFill>
              </a:defRPr>
            </a:lvl1pPr>
          </a:lstStyle>
          <a:p>
            <a:pPr lvl="0"/>
            <a:r>
              <a:rPr lang="en-US" dirty="0"/>
              <a:t>Click to edit Master text styles</a:t>
            </a:r>
          </a:p>
        </p:txBody>
      </p:sp>
      <p:sp>
        <p:nvSpPr>
          <p:cNvPr id="7" name="Title 1"/>
          <p:cNvSpPr>
            <a:spLocks noGrp="1"/>
          </p:cNvSpPr>
          <p:nvPr>
            <p:ph type="ctrTitle" hasCustomPrompt="1"/>
          </p:nvPr>
        </p:nvSpPr>
        <p:spPr>
          <a:xfrm>
            <a:off x="1905000" y="4956048"/>
            <a:ext cx="3505200" cy="1371600"/>
          </a:xfrm>
        </p:spPr>
        <p:txBody>
          <a:bodyPr lIns="0" tIns="91440" rIns="91440" bIns="91440" anchor="t" anchorCtr="0">
            <a:noAutofit/>
          </a:bodyPr>
          <a:lstStyle>
            <a:lvl1pPr algn="l">
              <a:defRPr sz="2400" b="1" baseline="0">
                <a:solidFill>
                  <a:schemeClr val="bg1"/>
                </a:solidFill>
              </a:defRPr>
            </a:lvl1pPr>
          </a:lstStyle>
          <a:p>
            <a:r>
              <a:rPr lang="en-US" dirty="0"/>
              <a:t>Calgary Local Immigration Partnership </a:t>
            </a:r>
            <a:endParaRPr lang="en-CA" dirty="0"/>
          </a:p>
        </p:txBody>
      </p:sp>
      <p:sp>
        <p:nvSpPr>
          <p:cNvPr id="9" name="Text Placeholder 7"/>
          <p:cNvSpPr>
            <a:spLocks noGrp="1"/>
          </p:cNvSpPr>
          <p:nvPr>
            <p:ph type="body" sz="quarter" idx="18"/>
          </p:nvPr>
        </p:nvSpPr>
        <p:spPr>
          <a:xfrm>
            <a:off x="301752" y="-8709"/>
            <a:ext cx="1609344" cy="768096"/>
          </a:xfrm>
          <a:prstGeom prst="rect">
            <a:avLst/>
          </a:prstGeom>
          <a:blipFill>
            <a:blip r:embed="rId2"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457200"/>
            <a:ext cx="6553200" cy="427038"/>
          </a:xfrm>
        </p:spPr>
        <p:txBody>
          <a:bodyPr lIns="0" tIns="0" rIns="0" bIns="0" anchor="t" anchorCtr="0">
            <a:noAutofit/>
          </a:bodyPr>
          <a:lstStyle>
            <a:lvl1pPr algn="l">
              <a:defRPr sz="2400" b="1" baseline="0">
                <a:solidFill>
                  <a:srgbClr val="C8102E"/>
                </a:solidFill>
              </a:defRPr>
            </a:lvl1pPr>
          </a:lstStyle>
          <a:p>
            <a:r>
              <a:rPr lang="en-US" dirty="0"/>
              <a:t>Title Of Slide</a:t>
            </a:r>
            <a:endParaRPr lang="en-CA" dirty="0"/>
          </a:p>
        </p:txBody>
      </p:sp>
      <p:sp>
        <p:nvSpPr>
          <p:cNvPr id="3" name="Date Placeholder 7"/>
          <p:cNvSpPr>
            <a:spLocks noGrp="1"/>
          </p:cNvSpPr>
          <p:nvPr>
            <p:ph type="dt" sz="half" idx="14"/>
          </p:nvPr>
        </p:nvSpPr>
        <p:spPr>
          <a:xfrm>
            <a:off x="228600" y="6553200"/>
            <a:ext cx="1219200" cy="365125"/>
          </a:xfrm>
        </p:spPr>
        <p:txBody>
          <a:bodyPr/>
          <a:lstStyle/>
          <a:p>
            <a:fld id="{092FE58E-90E4-440B-991E-605E150E259B}" type="datetime1">
              <a:rPr lang="en-CA" smtClean="0"/>
              <a:pPr/>
              <a:t>2023-02-13</a:t>
            </a:fld>
            <a:endParaRPr lang="en-CA" dirty="0"/>
          </a:p>
        </p:txBody>
      </p:sp>
      <p:sp>
        <p:nvSpPr>
          <p:cNvPr id="4" name="Slide Number Placeholder 8"/>
          <p:cNvSpPr>
            <a:spLocks noGrp="1"/>
          </p:cNvSpPr>
          <p:nvPr>
            <p:ph type="sldNum" sz="quarter" idx="15"/>
          </p:nvPr>
        </p:nvSpPr>
        <p:spPr>
          <a:xfrm>
            <a:off x="8458200" y="6569075"/>
            <a:ext cx="609600" cy="365125"/>
          </a:xfrm>
        </p:spPr>
        <p:txBody>
          <a:bodyPr/>
          <a:lstStyle/>
          <a:p>
            <a:fld id="{C2BB63E6-1595-49DD-946C-2DD7DBDEF40D}" type="slidenum">
              <a:rPr lang="en-CA" smtClean="0"/>
              <a:pPr/>
              <a:t>‹#›</a:t>
            </a:fld>
            <a:endParaRPr lang="en-CA" dirty="0"/>
          </a:p>
        </p:txBody>
      </p:sp>
      <p:sp>
        <p:nvSpPr>
          <p:cNvPr id="5" name="Footer Placeholder 10"/>
          <p:cNvSpPr>
            <a:spLocks noGrp="1"/>
          </p:cNvSpPr>
          <p:nvPr>
            <p:ph type="ftr" sz="quarter" idx="16"/>
          </p:nvPr>
        </p:nvSpPr>
        <p:spPr>
          <a:xfrm>
            <a:off x="2209800" y="6569075"/>
            <a:ext cx="4495800" cy="365125"/>
          </a:xfrm>
        </p:spPr>
        <p:txBody>
          <a:bodyPr/>
          <a:lstStyle/>
          <a:p>
            <a:r>
              <a:rPr lang="en-CA" dirty="0"/>
              <a:t>CLIP CCIS Presentation </a:t>
            </a:r>
          </a:p>
        </p:txBody>
      </p:sp>
      <p:sp>
        <p:nvSpPr>
          <p:cNvPr id="6" name="Content Placeholder 11"/>
          <p:cNvSpPr>
            <a:spLocks noGrp="1"/>
          </p:cNvSpPr>
          <p:nvPr>
            <p:ph sz="quarter" idx="17"/>
          </p:nvPr>
        </p:nvSpPr>
        <p:spPr>
          <a:xfrm>
            <a:off x="1793964" y="1828800"/>
            <a:ext cx="7045236" cy="4191000"/>
          </a:xfrm>
          <a:prstGeom prst="rect">
            <a:avLst/>
          </a:prstGeom>
        </p:spPr>
        <p:txBody>
          <a:bodyPr/>
          <a:lstStyle>
            <a:lvl1pPr marL="400050" indent="-400050">
              <a:buFont typeface="+mj-lt"/>
              <a:buAutoNum type="romanUcPeriod"/>
              <a:defRPr sz="2400"/>
            </a:lvl1pPr>
            <a:lvl2pPr marL="1028700" indent="-571500">
              <a:buFont typeface="+mj-lt"/>
              <a:buAutoNum type="romanLcPeriod"/>
              <a:defRPr sz="24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419100" y="4953001"/>
            <a:ext cx="8267700" cy="1371600"/>
          </a:xfrm>
          <a:prstGeom prst="rect">
            <a:avLst/>
          </a:prstGeom>
        </p:spPr>
        <p:txBody>
          <a:bodyPr lIns="0" tIns="0" rIns="0" bIns="0" numCol="2" spcCol="365760" anchor="t" anchorCtr="0">
            <a:noAutofit/>
          </a:bodyPr>
          <a:lstStyle>
            <a:lvl1pPr marL="0" indent="0">
              <a:buSzPct val="200000"/>
              <a:buFont typeface="+mj-lt"/>
              <a:buNone/>
              <a:tabLst/>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 Body copy goes</a:t>
            </a:r>
          </a:p>
        </p:txBody>
      </p:sp>
      <p:sp>
        <p:nvSpPr>
          <p:cNvPr id="3" name="Date Placeholder 3"/>
          <p:cNvSpPr>
            <a:spLocks noGrp="1"/>
          </p:cNvSpPr>
          <p:nvPr>
            <p:ph type="dt" sz="half" idx="10"/>
          </p:nvPr>
        </p:nvSpPr>
        <p:spPr>
          <a:xfrm>
            <a:off x="228600" y="6553200"/>
            <a:ext cx="1219200" cy="365125"/>
          </a:xfrm>
        </p:spPr>
        <p:txBody>
          <a:bodyPr/>
          <a:lstStyle/>
          <a:p>
            <a:fld id="{092FE58E-90E4-440B-991E-605E150E259B}" type="datetime1">
              <a:rPr lang="en-CA" smtClean="0"/>
              <a:pPr/>
              <a:t>2023-02-13</a:t>
            </a:fld>
            <a:endParaRPr lang="en-CA" dirty="0"/>
          </a:p>
        </p:txBody>
      </p:sp>
      <p:sp>
        <p:nvSpPr>
          <p:cNvPr id="4" name="Footer Placeholder 4"/>
          <p:cNvSpPr>
            <a:spLocks noGrp="1"/>
          </p:cNvSpPr>
          <p:nvPr>
            <p:ph type="ftr" sz="quarter" idx="11"/>
          </p:nvPr>
        </p:nvSpPr>
        <p:spPr>
          <a:xfrm>
            <a:off x="2209800" y="6569075"/>
            <a:ext cx="4495800" cy="365125"/>
          </a:xfrm>
        </p:spPr>
        <p:txBody>
          <a:bodyPr/>
          <a:lstStyle/>
          <a:p>
            <a:r>
              <a:rPr lang="en-CA" dirty="0"/>
              <a:t>CLIP CCIS Presentation </a:t>
            </a:r>
          </a:p>
        </p:txBody>
      </p:sp>
      <p:sp>
        <p:nvSpPr>
          <p:cNvPr id="5" name="Slide Number Placeholder 5"/>
          <p:cNvSpPr>
            <a:spLocks noGrp="1"/>
          </p:cNvSpPr>
          <p:nvPr>
            <p:ph type="sldNum" sz="quarter" idx="12"/>
          </p:nvPr>
        </p:nvSpPr>
        <p:spPr>
          <a:xfrm>
            <a:off x="8458200" y="6569075"/>
            <a:ext cx="609600" cy="365125"/>
          </a:xfrm>
        </p:spPr>
        <p:txBody>
          <a:bodyPr/>
          <a:lstStyle/>
          <a:p>
            <a:fld id="{C2BB63E6-1595-49DD-946C-2DD7DBDEF40D}" type="slidenum">
              <a:rPr lang="en-CA" smtClean="0"/>
              <a:pPr/>
              <a:t>‹#›</a:t>
            </a:fld>
            <a:endParaRPr lang="en-CA" dirty="0"/>
          </a:p>
        </p:txBody>
      </p:sp>
      <p:sp>
        <p:nvSpPr>
          <p:cNvPr id="6" name="Picture Placeholder 14"/>
          <p:cNvSpPr>
            <a:spLocks noGrp="1"/>
          </p:cNvSpPr>
          <p:nvPr>
            <p:ph type="pic" sz="quarter" idx="13"/>
          </p:nvPr>
        </p:nvSpPr>
        <p:spPr>
          <a:xfrm>
            <a:off x="0" y="2438400"/>
            <a:ext cx="9144000" cy="2057400"/>
          </a:xfrm>
          <a:prstGeom prst="rect">
            <a:avLst/>
          </a:prstGeom>
          <a:blipFill>
            <a:blip r:embed="rId2" cstate="email"/>
            <a:stretch>
              <a:fillRect/>
            </a:stretch>
          </a:blipFill>
        </p:spPr>
        <p:txBody>
          <a:bodyPr/>
          <a:lstStyle>
            <a:lvl1pPr>
              <a:defRPr sz="100"/>
            </a:lvl1pPr>
          </a:lstStyle>
          <a:p>
            <a:r>
              <a:rPr lang="en-US"/>
              <a:t>Click icon to add picture</a:t>
            </a:r>
            <a:endParaRPr lang="en-CA"/>
          </a:p>
        </p:txBody>
      </p:sp>
      <p:sp>
        <p:nvSpPr>
          <p:cNvPr id="7" name="Title 1"/>
          <p:cNvSpPr>
            <a:spLocks noGrp="1"/>
          </p:cNvSpPr>
          <p:nvPr>
            <p:ph type="title" hasCustomPrompt="1"/>
          </p:nvPr>
        </p:nvSpPr>
        <p:spPr>
          <a:xfrm>
            <a:off x="2286000" y="457200"/>
            <a:ext cx="6324600" cy="427038"/>
          </a:xfrm>
        </p:spPr>
        <p:txBody>
          <a:bodyPr lIns="0" tIns="0" rIns="0" bIns="0" anchor="t" anchorCtr="0">
            <a:normAutofit/>
          </a:bodyPr>
          <a:lstStyle>
            <a:lvl1pPr algn="l">
              <a:defRPr sz="2400" b="1" baseline="0">
                <a:solidFill>
                  <a:srgbClr val="C8102E"/>
                </a:solidFill>
              </a:defRPr>
            </a:lvl1pPr>
          </a:lstStyle>
          <a:p>
            <a:r>
              <a:rPr lang="en-US" dirty="0"/>
              <a:t>Title Of Slide</a:t>
            </a:r>
            <a:endParaRPr lang="en-CA" dirty="0"/>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Picture Placeholder 18"/>
          <p:cNvSpPr>
            <a:spLocks noGrp="1"/>
          </p:cNvSpPr>
          <p:nvPr>
            <p:ph type="pic" sz="quarter" idx="22"/>
          </p:nvPr>
        </p:nvSpPr>
        <p:spPr>
          <a:xfrm>
            <a:off x="0" y="0"/>
            <a:ext cx="9144000" cy="6629400"/>
          </a:xfrm>
          <a:prstGeom prst="rect">
            <a:avLst/>
          </a:prstGeom>
          <a:blipFill>
            <a:blip r:embed="rId2" cstate="email"/>
            <a:stretch>
              <a:fillRect/>
            </a:stretch>
          </a:blipFill>
        </p:spPr>
        <p:txBody>
          <a:bodyPr/>
          <a:lstStyle>
            <a:lvl1pPr>
              <a:defRPr sz="100"/>
            </a:lvl1pPr>
          </a:lstStyle>
          <a:p>
            <a:r>
              <a:rPr lang="en-US"/>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2023-02-13</a:t>
            </a:fld>
            <a:endParaRPr lang="en-CA" dirty="0"/>
          </a:p>
        </p:txBody>
      </p:sp>
      <p:sp>
        <p:nvSpPr>
          <p:cNvPr id="4" name="Footer Placeholder 3"/>
          <p:cNvSpPr>
            <a:spLocks noGrp="1"/>
          </p:cNvSpPr>
          <p:nvPr>
            <p:ph type="ftr" sz="quarter" idx="11"/>
          </p:nvPr>
        </p:nvSpPr>
        <p:spPr/>
        <p:txBody>
          <a:bodyPr/>
          <a:lstStyle/>
          <a:p>
            <a:r>
              <a:rPr lang="en-CA" dirty="0"/>
              <a:t>CLIP CCIS Presentation </a:t>
            </a:r>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3" name="Text Placeholder 12"/>
          <p:cNvSpPr>
            <a:spLocks noGrp="1"/>
          </p:cNvSpPr>
          <p:nvPr>
            <p:ph type="body" sz="quarter" idx="19"/>
          </p:nvPr>
        </p:nvSpPr>
        <p:spPr>
          <a:xfrm>
            <a:off x="0" y="2438400"/>
            <a:ext cx="9144000" cy="2359152"/>
          </a:xfrm>
          <a:prstGeom prst="rect">
            <a:avLst/>
          </a:prstGeom>
          <a:solidFill>
            <a:schemeClr val="bg1"/>
          </a:solidFill>
        </p:spPr>
        <p:txBody>
          <a:bodyPr/>
          <a:lstStyle>
            <a:lvl1pPr>
              <a:buNone/>
              <a:defRPr sz="400">
                <a:solidFill>
                  <a:schemeClr val="bg1"/>
                </a:solidFill>
              </a:defRPr>
            </a:lvl1pPr>
          </a:lstStyle>
          <a:p>
            <a:pPr lvl="0"/>
            <a:r>
              <a:rPr lang="en-US"/>
              <a:t>Click to edit Master text styles</a:t>
            </a:r>
          </a:p>
        </p:txBody>
      </p:sp>
      <p:sp>
        <p:nvSpPr>
          <p:cNvPr id="15" name="Text Placeholder 15"/>
          <p:cNvSpPr>
            <a:spLocks noGrp="1"/>
          </p:cNvSpPr>
          <p:nvPr>
            <p:ph type="body" sz="quarter" idx="21" hasCustomPrompt="1"/>
          </p:nvPr>
        </p:nvSpPr>
        <p:spPr>
          <a:xfrm>
            <a:off x="5943600" y="533400"/>
            <a:ext cx="2743200" cy="1447800"/>
          </a:xfrm>
          <a:prstGeom prst="rect">
            <a:avLst/>
          </a:prstGeom>
        </p:spPr>
        <p:txBody>
          <a:bodyPr/>
          <a:lstStyle>
            <a:lvl1pPr marL="3175" indent="-3175">
              <a:buNone/>
              <a:defRPr sz="800">
                <a:solidFill>
                  <a:srgbClr val="002060"/>
                </a:solidFill>
              </a:defRPr>
            </a:lvl1pPr>
          </a:lstStyle>
          <a:p>
            <a:r>
              <a:rPr lang="en-US" sz="1200" dirty="0"/>
              <a:t>Change</a:t>
            </a:r>
            <a:r>
              <a:rPr lang="en-US" sz="1200" baseline="0" dirty="0"/>
              <a:t> the background image: right click on image &gt; </a:t>
            </a:r>
            <a:r>
              <a:rPr lang="en-US" sz="1200" b="1" baseline="0" dirty="0"/>
              <a:t>Bring to Front </a:t>
            </a:r>
            <a:r>
              <a:rPr lang="en-US" sz="1200" baseline="0" dirty="0"/>
              <a:t>– click on middle </a:t>
            </a:r>
            <a:r>
              <a:rPr lang="en-US" sz="1200" b="1" baseline="0" dirty="0"/>
              <a:t>icon Insert Picture from File </a:t>
            </a:r>
            <a:r>
              <a:rPr lang="en-US" sz="1200" baseline="0" dirty="0"/>
              <a:t>&gt; select a desire image &gt; right click on image &gt; </a:t>
            </a:r>
            <a:r>
              <a:rPr lang="en-US" sz="1200" b="1" baseline="0" dirty="0"/>
              <a:t>Send to Back</a:t>
            </a:r>
            <a:r>
              <a:rPr lang="en-US" sz="1200" baseline="0" dirty="0"/>
              <a:t>. </a:t>
            </a:r>
          </a:p>
          <a:p>
            <a:r>
              <a:rPr lang="en-US" sz="1200" baseline="0" dirty="0"/>
              <a:t>Please </a:t>
            </a:r>
            <a:r>
              <a:rPr lang="en-US" sz="1200" b="1" baseline="0" dirty="0"/>
              <a:t>do not</a:t>
            </a:r>
            <a:r>
              <a:rPr lang="en-US" sz="1200" baseline="0" dirty="0"/>
              <a:t> move or change size of the Calgary logo!</a:t>
            </a:r>
            <a:endParaRPr lang="en-CA" sz="1200" dirty="0"/>
          </a:p>
        </p:txBody>
      </p:sp>
      <p:sp>
        <p:nvSpPr>
          <p:cNvPr id="16" name="Subtitle 2"/>
          <p:cNvSpPr>
            <a:spLocks noGrp="1"/>
          </p:cNvSpPr>
          <p:nvPr>
            <p:ph type="subTitle" idx="13"/>
          </p:nvPr>
        </p:nvSpPr>
        <p:spPr>
          <a:xfrm>
            <a:off x="5257800" y="2819400"/>
            <a:ext cx="3657600" cy="1371600"/>
          </a:xfrm>
          <a:prstGeom prst="rect">
            <a:avLst/>
          </a:prstGeom>
        </p:spPr>
        <p:txBody>
          <a:bodyPr lIns="0" tIns="91440" rIns="0" bIns="0">
            <a:noAutofit/>
          </a:bodyPr>
          <a:lstStyle>
            <a:lvl1pPr marL="0" indent="0" algn="l">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
        <p:nvSpPr>
          <p:cNvPr id="19" name="Text Placeholder 18"/>
          <p:cNvSpPr>
            <a:spLocks noGrp="1"/>
          </p:cNvSpPr>
          <p:nvPr>
            <p:ph type="body" sz="quarter" idx="23" hasCustomPrompt="1"/>
          </p:nvPr>
        </p:nvSpPr>
        <p:spPr>
          <a:xfrm>
            <a:off x="1911096" y="2798064"/>
            <a:ext cx="3194304" cy="1524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b="1">
                <a:solidFill>
                  <a:schemeClr val="accent1"/>
                </a:solidFill>
              </a:defRPr>
            </a:lvl1pPr>
            <a:lvl2pPr>
              <a:buNone/>
              <a:defRPr sz="2400" b="1"/>
            </a:lvl2pPr>
            <a:lvl3pPr>
              <a:buNone/>
              <a:defRPr sz="2400" b="1"/>
            </a:lvl3pPr>
            <a:lvl4pPr>
              <a:buNone/>
              <a:defRPr sz="2400" b="1"/>
            </a:lvl4pPr>
            <a:lvl5pPr>
              <a:buNone/>
              <a:defRPr sz="2400" b="1"/>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Section divider</a:t>
            </a:r>
            <a:endParaRPr lang="en-CA" dirty="0"/>
          </a:p>
          <a:p>
            <a:pPr lvl="0"/>
            <a:endParaRPr lang="en-CA" dirty="0"/>
          </a:p>
        </p:txBody>
      </p:sp>
      <p:sp>
        <p:nvSpPr>
          <p:cNvPr id="11"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4495800"/>
          </a:xfrm>
          <a:prstGeom prst="rect">
            <a:avLst/>
          </a:prstGeom>
          <a:blipFill>
            <a:blip r:embed="rId2" cstate="email"/>
            <a:stretch>
              <a:fillRect/>
            </a:stretch>
          </a:blipFill>
        </p:spPr>
        <p:txBody>
          <a:bodyPr/>
          <a:lstStyle>
            <a:lvl1pPr>
              <a:defRPr sz="100">
                <a:solidFill>
                  <a:schemeClr val="bg1"/>
                </a:solidFill>
              </a:defRPr>
            </a:lvl1pPr>
          </a:lstStyle>
          <a:p>
            <a:r>
              <a:rPr lang="en-US"/>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2023-02-13</a:t>
            </a:fld>
            <a:endParaRPr lang="en-CA" dirty="0"/>
          </a:p>
        </p:txBody>
      </p:sp>
      <p:sp>
        <p:nvSpPr>
          <p:cNvPr id="4" name="Footer Placeholder 3"/>
          <p:cNvSpPr>
            <a:spLocks noGrp="1"/>
          </p:cNvSpPr>
          <p:nvPr>
            <p:ph type="ftr" sz="quarter" idx="11"/>
          </p:nvPr>
        </p:nvSpPr>
        <p:spPr/>
        <p:txBody>
          <a:bodyPr/>
          <a:lstStyle/>
          <a:p>
            <a:r>
              <a:rPr lang="en-CA" dirty="0"/>
              <a:t>CLIP CCIS Presentation </a:t>
            </a:r>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8" name="Text Placeholder 2"/>
          <p:cNvSpPr>
            <a:spLocks noGrp="1"/>
          </p:cNvSpPr>
          <p:nvPr>
            <p:ph type="body" idx="13" hasCustomPrompt="1"/>
          </p:nvPr>
        </p:nvSpPr>
        <p:spPr>
          <a:xfrm>
            <a:off x="4876800" y="4724400"/>
            <a:ext cx="3810000" cy="16764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10" name="Title 1"/>
          <p:cNvSpPr>
            <a:spLocks noGrp="1"/>
          </p:cNvSpPr>
          <p:nvPr>
            <p:ph type="title" hasCustomPrompt="1"/>
          </p:nvPr>
        </p:nvSpPr>
        <p:spPr>
          <a:xfrm>
            <a:off x="1901952" y="4727448"/>
            <a:ext cx="2743200" cy="533400"/>
          </a:xfrm>
        </p:spPr>
        <p:txBody>
          <a:bodyPr lIns="0" tIns="0" rIns="0" bIns="0" anchor="t" anchorCtr="0">
            <a:normAutofit/>
          </a:bodyPr>
          <a:lstStyle>
            <a:lvl1pPr algn="l">
              <a:defRPr sz="2400" b="1" baseline="0">
                <a:solidFill>
                  <a:srgbClr val="C8102E"/>
                </a:solidFill>
              </a:defRPr>
            </a:lvl1pPr>
          </a:lstStyle>
          <a:p>
            <a:r>
              <a:rPr lang="en-US" dirty="0"/>
              <a:t>Title goes here</a:t>
            </a:r>
            <a:endParaRPr lang="en-CA" dirty="0"/>
          </a:p>
        </p:txBody>
      </p:sp>
      <p:sp>
        <p:nvSpPr>
          <p:cNvPr id="11"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Panel Layout">
    <p:spTree>
      <p:nvGrpSpPr>
        <p:cNvPr id="1" name=""/>
        <p:cNvGrpSpPr/>
        <p:nvPr/>
      </p:nvGrpSpPr>
      <p:grpSpPr>
        <a:xfrm>
          <a:off x="0" y="0"/>
          <a:ext cx="0" cy="0"/>
          <a:chOff x="0" y="0"/>
          <a:chExt cx="0" cy="0"/>
        </a:xfrm>
      </p:grpSpPr>
      <p:sp>
        <p:nvSpPr>
          <p:cNvPr id="6" name="Picture Placeholder 18"/>
          <p:cNvSpPr>
            <a:spLocks noGrp="1"/>
          </p:cNvSpPr>
          <p:nvPr>
            <p:ph type="pic" sz="quarter" idx="21"/>
          </p:nvPr>
        </p:nvSpPr>
        <p:spPr>
          <a:xfrm>
            <a:off x="4572000" y="0"/>
            <a:ext cx="4572000" cy="6629400"/>
          </a:xfrm>
          <a:prstGeom prst="rect">
            <a:avLst/>
          </a:prstGeom>
          <a:blipFill>
            <a:blip r:embed="rId2" cstate="email"/>
            <a:stretch>
              <a:fillRect/>
            </a:stretch>
          </a:blipFill>
        </p:spPr>
        <p:txBody>
          <a:bodyPr/>
          <a:lstStyle>
            <a:lvl1pPr>
              <a:defRPr sz="100"/>
            </a:lvl1pPr>
          </a:lstStyle>
          <a:p>
            <a:r>
              <a:rPr lang="en-US"/>
              <a:t>Click icon to add picture</a:t>
            </a:r>
            <a:endParaRPr lang="en-CA"/>
          </a:p>
        </p:txBody>
      </p:sp>
      <p:sp>
        <p:nvSpPr>
          <p:cNvPr id="7" name="Text Placeholder 2"/>
          <p:cNvSpPr>
            <a:spLocks noGrp="1"/>
          </p:cNvSpPr>
          <p:nvPr>
            <p:ph type="body" idx="13" hasCustomPrompt="1"/>
          </p:nvPr>
        </p:nvSpPr>
        <p:spPr>
          <a:xfrm>
            <a:off x="407127" y="1676400"/>
            <a:ext cx="3962400" cy="48006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8" name="Title 1"/>
          <p:cNvSpPr>
            <a:spLocks noGrp="1"/>
          </p:cNvSpPr>
          <p:nvPr>
            <p:ph type="title" hasCustomPrompt="1"/>
          </p:nvPr>
        </p:nvSpPr>
        <p:spPr>
          <a:xfrm>
            <a:off x="428625" y="1143000"/>
            <a:ext cx="3914775" cy="427038"/>
          </a:xfrm>
        </p:spPr>
        <p:txBody>
          <a:bodyPr lIns="0" tIns="0" rIns="0" bIns="0" anchor="t" anchorCtr="0">
            <a:noAutofit/>
          </a:bodyPr>
          <a:lstStyle>
            <a:lvl1pPr algn="l">
              <a:defRPr sz="2400" b="1" baseline="0">
                <a:solidFill>
                  <a:srgbClr val="C8102E"/>
                </a:solidFill>
              </a:defRPr>
            </a:lvl1pPr>
          </a:lstStyle>
          <a:p>
            <a:r>
              <a:rPr lang="en-US" dirty="0"/>
              <a:t>Title Of Slide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2023-02-13</a:t>
            </a:fld>
            <a:endParaRPr lang="en-CA" dirty="0"/>
          </a:p>
        </p:txBody>
      </p:sp>
      <p:sp>
        <p:nvSpPr>
          <p:cNvPr id="4" name="Footer Placeholder 3"/>
          <p:cNvSpPr>
            <a:spLocks noGrp="1"/>
          </p:cNvSpPr>
          <p:nvPr>
            <p:ph type="ftr" sz="quarter" idx="11"/>
          </p:nvPr>
        </p:nvSpPr>
        <p:spPr/>
        <p:txBody>
          <a:bodyPr/>
          <a:lstStyle/>
          <a:p>
            <a:r>
              <a:rPr lang="en-CA" dirty="0"/>
              <a:t>CLIP CCIS Presentation </a:t>
            </a:r>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de Panel Layout 2">
    <p:spTree>
      <p:nvGrpSpPr>
        <p:cNvPr id="1" name=""/>
        <p:cNvGrpSpPr/>
        <p:nvPr/>
      </p:nvGrpSpPr>
      <p:grpSpPr>
        <a:xfrm>
          <a:off x="0" y="0"/>
          <a:ext cx="0" cy="0"/>
          <a:chOff x="0" y="0"/>
          <a:chExt cx="0" cy="0"/>
        </a:xfrm>
      </p:grpSpPr>
      <p:sp>
        <p:nvSpPr>
          <p:cNvPr id="6" name="Picture Placeholder 18"/>
          <p:cNvSpPr>
            <a:spLocks noGrp="1"/>
          </p:cNvSpPr>
          <p:nvPr>
            <p:ph type="pic" sz="quarter" idx="21"/>
          </p:nvPr>
        </p:nvSpPr>
        <p:spPr>
          <a:xfrm>
            <a:off x="0" y="0"/>
            <a:ext cx="4572000" cy="6629400"/>
          </a:xfrm>
          <a:prstGeom prst="rect">
            <a:avLst/>
          </a:prstGeom>
          <a:blipFill>
            <a:blip r:embed="rId2" cstate="email"/>
            <a:stretch>
              <a:fillRect/>
            </a:stretch>
          </a:blipFill>
        </p:spPr>
        <p:txBody>
          <a:bodyPr/>
          <a:lstStyle>
            <a:lvl1pPr>
              <a:defRPr sz="100"/>
            </a:lvl1pPr>
          </a:lstStyle>
          <a:p>
            <a:r>
              <a:rPr lang="en-US"/>
              <a:t>Click icon to add picture</a:t>
            </a:r>
            <a:endParaRPr lang="en-CA"/>
          </a:p>
        </p:txBody>
      </p:sp>
      <p:sp>
        <p:nvSpPr>
          <p:cNvPr id="7" name="Text Placeholder 2"/>
          <p:cNvSpPr>
            <a:spLocks noGrp="1"/>
          </p:cNvSpPr>
          <p:nvPr>
            <p:ph type="body" idx="13" hasCustomPrompt="1"/>
          </p:nvPr>
        </p:nvSpPr>
        <p:spPr>
          <a:xfrm>
            <a:off x="4953000" y="1085850"/>
            <a:ext cx="3962400" cy="53340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Body copy goes here</a:t>
            </a:r>
          </a:p>
        </p:txBody>
      </p:sp>
      <p:sp>
        <p:nvSpPr>
          <p:cNvPr id="8" name="Title 1"/>
          <p:cNvSpPr>
            <a:spLocks noGrp="1"/>
          </p:cNvSpPr>
          <p:nvPr>
            <p:ph type="title" hasCustomPrompt="1"/>
          </p:nvPr>
        </p:nvSpPr>
        <p:spPr>
          <a:xfrm>
            <a:off x="4953000" y="457200"/>
            <a:ext cx="3914775" cy="427038"/>
          </a:xfrm>
        </p:spPr>
        <p:txBody>
          <a:bodyPr lIns="0" tIns="0" rIns="0" bIns="0" anchor="t" anchorCtr="0">
            <a:noAutofit/>
          </a:bodyPr>
          <a:lstStyle>
            <a:lvl1pPr algn="l">
              <a:defRPr sz="2400" b="1" baseline="0">
                <a:solidFill>
                  <a:srgbClr val="C8102E"/>
                </a:solidFill>
              </a:defRPr>
            </a:lvl1pPr>
          </a:lstStyle>
          <a:p>
            <a:r>
              <a:rPr lang="en-US" dirty="0"/>
              <a:t>Title Of Slide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pPr/>
              <a:t>2023-02-13</a:t>
            </a:fld>
            <a:endParaRPr lang="en-CA" dirty="0"/>
          </a:p>
        </p:txBody>
      </p:sp>
      <p:sp>
        <p:nvSpPr>
          <p:cNvPr id="4" name="Footer Placeholder 3"/>
          <p:cNvSpPr>
            <a:spLocks noGrp="1"/>
          </p:cNvSpPr>
          <p:nvPr>
            <p:ph type="ftr" sz="quarter" idx="11"/>
          </p:nvPr>
        </p:nvSpPr>
        <p:spPr/>
        <p:txBody>
          <a:bodyPr/>
          <a:lstStyle/>
          <a:p>
            <a:r>
              <a:rPr lang="en-CA" dirty="0"/>
              <a:t>CLIP CCIS Presentation </a:t>
            </a:r>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10" name="Text Placeholder 7"/>
          <p:cNvSpPr>
            <a:spLocks noGrp="1"/>
          </p:cNvSpPr>
          <p:nvPr>
            <p:ph type="body" sz="quarter" idx="18"/>
          </p:nvPr>
        </p:nvSpPr>
        <p:spPr>
          <a:xfrm>
            <a:off x="301752" y="-8709"/>
            <a:ext cx="1609344" cy="768096"/>
          </a:xfrm>
          <a:prstGeom prst="rect">
            <a:avLst/>
          </a:prstGeom>
          <a:blipFill>
            <a:blip r:embed="rId3" cstate="print"/>
            <a:stretch>
              <a:fillRect/>
            </a:stretch>
          </a:blipFill>
        </p:spPr>
        <p:txBody>
          <a:bodyPr vert="horz" wrap="none" lIns="0" tIns="0" rIns="0" bIns="0" anchor="t" anchorCtr="0"/>
          <a:lstStyle>
            <a:lvl1pPr marL="3175" indent="-3175">
              <a:defRPr sz="100">
                <a:solidFill>
                  <a:schemeClr val="accent1"/>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b" anchorCtr="0">
            <a:normAutofit fontScale="62500" lnSpcReduction="20000"/>
          </a:bodyPr>
          <a:lstStyle/>
          <a:p>
            <a:pPr algn="ctr"/>
            <a:endParaRPr lang="en-CA" dirty="0"/>
          </a:p>
        </p:txBody>
      </p:sp>
      <p:sp>
        <p:nvSpPr>
          <p:cNvPr id="3" name="Title Placeholder 1"/>
          <p:cNvSpPr>
            <a:spLocks noGrp="1"/>
          </p:cNvSpPr>
          <p:nvPr>
            <p:ph type="title"/>
          </p:nvPr>
        </p:nvSpPr>
        <p:spPr>
          <a:xfrm>
            <a:off x="2286000" y="502920"/>
            <a:ext cx="5638800" cy="533400"/>
          </a:xfrm>
          <a:prstGeom prst="rect">
            <a:avLst/>
          </a:prstGeom>
        </p:spPr>
        <p:txBody>
          <a:bodyPr vert="horz" lIns="0" tIns="0" rIns="0" bIns="0" rtlCol="0" anchor="t">
            <a:normAutofit/>
          </a:bodyPr>
          <a:lstStyle/>
          <a:p>
            <a:r>
              <a:rPr lang="en-US"/>
              <a:t>Click to edit Master title style</a:t>
            </a:r>
            <a:endParaRPr lang="en-CA" dirty="0"/>
          </a:p>
        </p:txBody>
      </p:sp>
      <p:sp>
        <p:nvSpPr>
          <p:cNvPr id="4" name="Date Placeholder 3"/>
          <p:cNvSpPr>
            <a:spLocks noGrp="1"/>
          </p:cNvSpPr>
          <p:nvPr>
            <p:ph type="dt" sz="half" idx="2"/>
          </p:nvPr>
        </p:nvSpPr>
        <p:spPr>
          <a:xfrm>
            <a:off x="228600" y="6553200"/>
            <a:ext cx="1219200" cy="365125"/>
          </a:xfrm>
          <a:prstGeom prst="rect">
            <a:avLst/>
          </a:prstGeom>
        </p:spPr>
        <p:txBody>
          <a:bodyPr vert="horz" lIns="91440" tIns="45720" rIns="91440" bIns="45720" rtlCol="0" anchor="ctr"/>
          <a:lstStyle>
            <a:lvl1pPr algn="l">
              <a:defRPr sz="1200">
                <a:solidFill>
                  <a:schemeClr val="bg1"/>
                </a:solidFill>
              </a:defRPr>
            </a:lvl1pPr>
          </a:lstStyle>
          <a:p>
            <a:fld id="{092FE58E-90E4-440B-991E-605E150E259B}" type="datetime1">
              <a:rPr lang="en-CA" smtClean="0"/>
              <a:pPr/>
              <a:t>2023-02-13</a:t>
            </a:fld>
            <a:endParaRPr lang="en-CA" dirty="0"/>
          </a:p>
        </p:txBody>
      </p:sp>
      <p:sp>
        <p:nvSpPr>
          <p:cNvPr id="5" name="Footer Placeholder 4"/>
          <p:cNvSpPr>
            <a:spLocks noGrp="1"/>
          </p:cNvSpPr>
          <p:nvPr>
            <p:ph type="ftr" sz="quarter" idx="3"/>
          </p:nvPr>
        </p:nvSpPr>
        <p:spPr>
          <a:xfrm>
            <a:off x="2209800" y="6569075"/>
            <a:ext cx="4495800" cy="365125"/>
          </a:xfrm>
          <a:prstGeom prst="rect">
            <a:avLst/>
          </a:prstGeom>
        </p:spPr>
        <p:txBody>
          <a:bodyPr vert="horz" lIns="91440" tIns="45720" rIns="91440" bIns="45720" rtlCol="0" anchor="ctr"/>
          <a:lstStyle>
            <a:lvl1pPr algn="ctr">
              <a:defRPr sz="1200">
                <a:solidFill>
                  <a:schemeClr val="bg1"/>
                </a:solidFill>
              </a:defRPr>
            </a:lvl1pPr>
          </a:lstStyle>
          <a:p>
            <a:r>
              <a:rPr lang="en-CA"/>
              <a:t>Presentation</a:t>
            </a:r>
            <a:endParaRPr lang="en-CA" dirty="0"/>
          </a:p>
        </p:txBody>
      </p:sp>
      <p:sp>
        <p:nvSpPr>
          <p:cNvPr id="6" name="Slide Number Placeholder 5"/>
          <p:cNvSpPr>
            <a:spLocks noGrp="1"/>
          </p:cNvSpPr>
          <p:nvPr>
            <p:ph type="sldNum" sz="quarter" idx="4"/>
          </p:nvPr>
        </p:nvSpPr>
        <p:spPr>
          <a:xfrm>
            <a:off x="8458200" y="6569075"/>
            <a:ext cx="609600" cy="365125"/>
          </a:xfrm>
          <a:prstGeom prst="rect">
            <a:avLst/>
          </a:prstGeom>
        </p:spPr>
        <p:txBody>
          <a:bodyPr vert="horz" lIns="91440" tIns="45720" rIns="91440" bIns="45720" rtlCol="0" anchor="ctr"/>
          <a:lstStyle>
            <a:lvl1pPr algn="r">
              <a:defRPr sz="1200">
                <a:solidFill>
                  <a:schemeClr val="bg1"/>
                </a:solidFill>
              </a:defRPr>
            </a:lvl1pPr>
          </a:lstStyle>
          <a:p>
            <a:fld id="{C2BB63E6-1595-49DD-946C-2DD7DBDEF40D}" type="slidenum">
              <a:rPr lang="en-CA" smtClean="0"/>
              <a:pPr/>
              <a:t>‹#›</a:t>
            </a:fld>
            <a:endParaRPr lang="en-CA" dirty="0"/>
          </a:p>
        </p:txBody>
      </p:sp>
      <p:pic>
        <p:nvPicPr>
          <p:cNvPr id="7" name="Picture 6" descr="COC_L2_CMYK.jpg"/>
          <p:cNvPicPr>
            <a:picLocks noChangeAspect="1"/>
          </p:cNvPicPr>
          <p:nvPr/>
        </p:nvPicPr>
        <p:blipFill>
          <a:blip r:embed="rId21" cstate="print"/>
          <a:stretch>
            <a:fillRect/>
          </a:stretch>
        </p:blipFill>
        <p:spPr>
          <a:xfrm>
            <a:off x="304800" y="0"/>
            <a:ext cx="1600200" cy="759206"/>
          </a:xfrm>
          <a:prstGeom prst="rect">
            <a:avLst/>
          </a:prstGeom>
          <a:blipFill>
            <a:blip r:embed="rId22" cstate="print"/>
            <a:stretch>
              <a:fillRect/>
            </a:stretch>
          </a:blipFill>
        </p:spPr>
      </p:pic>
      <p:sp>
        <p:nvSpPr>
          <p:cNvPr id="8" name="TextBox 7"/>
          <p:cNvSpPr txBox="1"/>
          <p:nvPr/>
        </p:nvSpPr>
        <p:spPr>
          <a:xfrm>
            <a:off x="7924800" y="6629400"/>
            <a:ext cx="838200" cy="261610"/>
          </a:xfrm>
          <a:prstGeom prst="rect">
            <a:avLst/>
          </a:prstGeom>
          <a:noFill/>
        </p:spPr>
        <p:txBody>
          <a:bodyPr wrap="square" rtlCol="0">
            <a:spAutoFit/>
          </a:bodyPr>
          <a:lstStyle/>
          <a:p>
            <a:r>
              <a:rPr lang="en-US" sz="1100" dirty="0">
                <a:solidFill>
                  <a:schemeClr val="bg1">
                    <a:lumMod val="50000"/>
                  </a:schemeClr>
                </a:solidFill>
              </a:rPr>
              <a:t>V04</a:t>
            </a:r>
            <a:endParaRPr lang="en-CA" sz="11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 id="2147484069" r:id="rId18"/>
    <p:sldLayoutId id="2147484070" r:id="rId19"/>
  </p:sldLayoutIdLst>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FA3E1E0-C9C1-4C3E-9227-4F8381BF6C59}"/>
              </a:ext>
            </a:extLst>
          </p:cNvPr>
          <p:cNvPicPr>
            <a:picLocks noChangeAspect="1"/>
          </p:cNvPicPr>
          <p:nvPr/>
        </p:nvPicPr>
        <p:blipFill>
          <a:blip r:embed="rId3"/>
          <a:stretch>
            <a:fillRect/>
          </a:stretch>
        </p:blipFill>
        <p:spPr>
          <a:xfrm>
            <a:off x="0" y="-140208"/>
            <a:ext cx="9144000" cy="6998208"/>
          </a:xfrm>
          <a:prstGeom prst="rect">
            <a:avLst/>
          </a:prstGeom>
        </p:spPr>
      </p:pic>
      <p:sp>
        <p:nvSpPr>
          <p:cNvPr id="6" name="Text Placeholder 5">
            <a:extLst>
              <a:ext uri="{FF2B5EF4-FFF2-40B4-BE49-F238E27FC236}">
                <a16:creationId xmlns:a16="http://schemas.microsoft.com/office/drawing/2014/main" id="{328F8A4D-6700-4ECF-AE04-B87F10B23908}"/>
              </a:ext>
            </a:extLst>
          </p:cNvPr>
          <p:cNvSpPr>
            <a:spLocks noGrp="1"/>
          </p:cNvSpPr>
          <p:nvPr>
            <p:ph type="body" sz="quarter" idx="19"/>
          </p:nvPr>
        </p:nvSpPr>
        <p:spPr>
          <a:xfrm>
            <a:off x="0" y="2743199"/>
            <a:ext cx="9144000" cy="1699469"/>
          </a:xfrm>
        </p:spPr>
        <p:txBody>
          <a:bodyPr/>
          <a:lstStyle/>
          <a:p>
            <a:endParaRPr lang="en-CA" dirty="0"/>
          </a:p>
          <a:p>
            <a:endParaRPr lang="en-CA" dirty="0"/>
          </a:p>
        </p:txBody>
      </p:sp>
      <p:sp>
        <p:nvSpPr>
          <p:cNvPr id="7" name="Title 6">
            <a:extLst>
              <a:ext uri="{FF2B5EF4-FFF2-40B4-BE49-F238E27FC236}">
                <a16:creationId xmlns:a16="http://schemas.microsoft.com/office/drawing/2014/main" id="{5938EF89-F18C-420F-94E4-87C0794FAB22}"/>
              </a:ext>
            </a:extLst>
          </p:cNvPr>
          <p:cNvSpPr>
            <a:spLocks noGrp="1"/>
          </p:cNvSpPr>
          <p:nvPr>
            <p:ph type="ctrTitle"/>
          </p:nvPr>
        </p:nvSpPr>
        <p:spPr>
          <a:xfrm>
            <a:off x="467544" y="2907133"/>
            <a:ext cx="7563544" cy="1371600"/>
          </a:xfrm>
        </p:spPr>
        <p:txBody>
          <a:bodyPr/>
          <a:lstStyle/>
          <a:p>
            <a:r>
              <a:rPr lang="en-CA" dirty="0"/>
              <a:t>Calgary Local Immigration Partnership </a:t>
            </a:r>
            <a:br>
              <a:rPr lang="en-CA" dirty="0"/>
            </a:br>
            <a:br>
              <a:rPr lang="en-CA" dirty="0"/>
            </a:br>
            <a:r>
              <a:rPr lang="en-CA" b="0" dirty="0"/>
              <a:t>All CLIP Meeting February 2023</a:t>
            </a:r>
          </a:p>
        </p:txBody>
      </p:sp>
    </p:spTree>
    <p:extLst>
      <p:ext uri="{BB962C8B-B14F-4D97-AF65-F5344CB8AC3E}">
        <p14:creationId xmlns:p14="http://schemas.microsoft.com/office/powerpoint/2010/main" val="344036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468BA33-B457-F5AC-F6EF-B2DB983FDD6A}"/>
              </a:ext>
            </a:extLst>
          </p:cNvPr>
          <p:cNvSpPr txBox="1"/>
          <p:nvPr/>
        </p:nvSpPr>
        <p:spPr>
          <a:xfrm>
            <a:off x="699344" y="1654002"/>
            <a:ext cx="7776864" cy="2677656"/>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effectLst/>
                <a:latin typeface="Helvetica Neue"/>
              </a:rPr>
              <a:t>The goal of a LIP is to support the development of community-based partnerships that build welcoming communities.</a:t>
            </a:r>
            <a:endParaRPr lang="en-CA" sz="2400" dirty="0"/>
          </a:p>
          <a:p>
            <a:pPr marL="342900" indent="-342900">
              <a:buFont typeface="Arial" panose="020B0604020202020204" pitchFamily="34" charset="0"/>
              <a:buChar char="•"/>
            </a:pPr>
            <a:r>
              <a:rPr lang="en-CA" sz="2400" dirty="0"/>
              <a:t>We do this by bringing you all together. </a:t>
            </a:r>
          </a:p>
          <a:p>
            <a:pPr marL="342900" indent="-342900">
              <a:buFont typeface="Arial" panose="020B0604020202020204" pitchFamily="34" charset="0"/>
              <a:buChar char="•"/>
            </a:pPr>
            <a:r>
              <a:rPr lang="en-CA" sz="2400" dirty="0"/>
              <a:t>So that we can all work toward the result: </a:t>
            </a:r>
            <a:r>
              <a:rPr lang="en-US" sz="2400" dirty="0"/>
              <a:t>Immigrants in Calgary have a high quality of life.</a:t>
            </a:r>
          </a:p>
          <a:p>
            <a:pPr>
              <a:buFont typeface="Wingdings" panose="05000000000000000000" pitchFamily="2" charset="2"/>
              <a:buChar char="ü"/>
            </a:pPr>
            <a:endParaRPr lang="en-US" sz="2400" dirty="0"/>
          </a:p>
        </p:txBody>
      </p:sp>
      <p:sp>
        <p:nvSpPr>
          <p:cNvPr id="4" name="TextBox 3">
            <a:extLst>
              <a:ext uri="{FF2B5EF4-FFF2-40B4-BE49-F238E27FC236}">
                <a16:creationId xmlns:a16="http://schemas.microsoft.com/office/drawing/2014/main" id="{6249DCE7-4906-72C7-52F8-C1B245F6054F}"/>
              </a:ext>
            </a:extLst>
          </p:cNvPr>
          <p:cNvSpPr txBox="1"/>
          <p:nvPr/>
        </p:nvSpPr>
        <p:spPr>
          <a:xfrm>
            <a:off x="539552" y="548680"/>
            <a:ext cx="7920880" cy="584775"/>
          </a:xfrm>
          <a:prstGeom prst="rect">
            <a:avLst/>
          </a:prstGeom>
          <a:noFill/>
        </p:spPr>
        <p:txBody>
          <a:bodyPr wrap="square" rtlCol="0">
            <a:spAutoFit/>
          </a:bodyPr>
          <a:lstStyle/>
          <a:p>
            <a:r>
              <a:rPr lang="en-US" sz="3200" b="1" dirty="0">
                <a:solidFill>
                  <a:schemeClr val="tx2">
                    <a:lumMod val="50000"/>
                  </a:schemeClr>
                </a:solidFill>
                <a:latin typeface="+mj-lt"/>
              </a:rPr>
              <a:t>Whole system approach </a:t>
            </a:r>
          </a:p>
        </p:txBody>
      </p:sp>
    </p:spTree>
    <p:extLst>
      <p:ext uri="{BB962C8B-B14F-4D97-AF65-F5344CB8AC3E}">
        <p14:creationId xmlns:p14="http://schemas.microsoft.com/office/powerpoint/2010/main" val="3703526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CACC33-F1D2-6FFC-AD06-578C924782A4}"/>
              </a:ext>
            </a:extLst>
          </p:cNvPr>
          <p:cNvSpPr txBox="1"/>
          <p:nvPr/>
        </p:nvSpPr>
        <p:spPr>
          <a:xfrm>
            <a:off x="539552" y="548680"/>
            <a:ext cx="7920880" cy="584775"/>
          </a:xfrm>
          <a:prstGeom prst="rect">
            <a:avLst/>
          </a:prstGeom>
          <a:noFill/>
        </p:spPr>
        <p:txBody>
          <a:bodyPr wrap="square" rtlCol="0">
            <a:spAutoFit/>
          </a:bodyPr>
          <a:lstStyle/>
          <a:p>
            <a:r>
              <a:rPr lang="en-US" sz="3200" b="1" dirty="0">
                <a:solidFill>
                  <a:schemeClr val="tx2">
                    <a:lumMod val="50000"/>
                  </a:schemeClr>
                </a:solidFill>
                <a:latin typeface="+mj-lt"/>
              </a:rPr>
              <a:t>Closing and next steps </a:t>
            </a:r>
          </a:p>
        </p:txBody>
      </p:sp>
      <p:sp>
        <p:nvSpPr>
          <p:cNvPr id="3" name="TextBox 2">
            <a:extLst>
              <a:ext uri="{FF2B5EF4-FFF2-40B4-BE49-F238E27FC236}">
                <a16:creationId xmlns:a16="http://schemas.microsoft.com/office/drawing/2014/main" id="{F5B26A2C-B5A2-5994-7BFF-C2CC5532141E}"/>
              </a:ext>
            </a:extLst>
          </p:cNvPr>
          <p:cNvSpPr txBox="1"/>
          <p:nvPr/>
        </p:nvSpPr>
        <p:spPr>
          <a:xfrm>
            <a:off x="699344" y="1654002"/>
            <a:ext cx="7776864" cy="304698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400" dirty="0"/>
              <a:t>Engage portal for final thoughts until Feb 20.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400" dirty="0"/>
              <a:t>Feedback collated and shared with CLIP IAT and Council for action plan development.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400" dirty="0"/>
              <a:t>Full report back in April.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400" dirty="0"/>
              <a:t>Environmental scan full report to be shared with you.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2400" dirty="0"/>
              <a:t>Watch for invitations for our next set of engagement session for developing a community-based plan for Calgary. </a:t>
            </a:r>
            <a:endParaRPr lang="en-US" sz="2400" dirty="0"/>
          </a:p>
        </p:txBody>
      </p:sp>
    </p:spTree>
    <p:extLst>
      <p:ext uri="{BB962C8B-B14F-4D97-AF65-F5344CB8AC3E}">
        <p14:creationId xmlns:p14="http://schemas.microsoft.com/office/powerpoint/2010/main" val="298150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FDAEF5-6243-4FC4-A9A0-199CC3E2182F}"/>
              </a:ext>
            </a:extLst>
          </p:cNvPr>
          <p:cNvSpPr txBox="1"/>
          <p:nvPr/>
        </p:nvSpPr>
        <p:spPr>
          <a:xfrm>
            <a:off x="539552" y="467961"/>
            <a:ext cx="7410616" cy="584775"/>
          </a:xfrm>
          <a:prstGeom prst="rect">
            <a:avLst/>
          </a:prstGeom>
          <a:noFill/>
        </p:spPr>
        <p:txBody>
          <a:bodyPr wrap="square" rtlCol="0">
            <a:spAutoFit/>
          </a:bodyPr>
          <a:lstStyle/>
          <a:p>
            <a:r>
              <a:rPr lang="en-US" sz="3200" b="1" dirty="0">
                <a:solidFill>
                  <a:schemeClr val="tx2">
                    <a:lumMod val="50000"/>
                  </a:schemeClr>
                </a:solidFill>
                <a:latin typeface="+mj-lt"/>
              </a:rPr>
              <a:t>Agenda  </a:t>
            </a:r>
          </a:p>
        </p:txBody>
      </p:sp>
      <p:sp>
        <p:nvSpPr>
          <p:cNvPr id="5" name="Content Placeholder 5">
            <a:extLst>
              <a:ext uri="{FF2B5EF4-FFF2-40B4-BE49-F238E27FC236}">
                <a16:creationId xmlns:a16="http://schemas.microsoft.com/office/drawing/2014/main" id="{97FF9786-EA74-4A4F-99E6-7A75426E6D93}"/>
              </a:ext>
            </a:extLst>
          </p:cNvPr>
          <p:cNvSpPr txBox="1">
            <a:spLocks/>
          </p:cNvSpPr>
          <p:nvPr/>
        </p:nvSpPr>
        <p:spPr>
          <a:xfrm>
            <a:off x="395536" y="1053902"/>
            <a:ext cx="8748464" cy="417529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200000"/>
              </a:lnSpc>
            </a:pPr>
            <a:r>
              <a:rPr lang="en-CA" sz="2400" dirty="0">
                <a:solidFill>
                  <a:schemeClr val="tx2">
                    <a:lumMod val="50000"/>
                  </a:schemeClr>
                </a:solidFill>
              </a:rPr>
              <a:t>Opening and land acknowledgement </a:t>
            </a:r>
          </a:p>
          <a:p>
            <a:pPr>
              <a:lnSpc>
                <a:spcPct val="200000"/>
              </a:lnSpc>
            </a:pPr>
            <a:r>
              <a:rPr lang="en-CA" sz="2400" dirty="0">
                <a:solidFill>
                  <a:schemeClr val="tx2">
                    <a:lumMod val="50000"/>
                  </a:schemeClr>
                </a:solidFill>
              </a:rPr>
              <a:t>CLIP update</a:t>
            </a:r>
          </a:p>
          <a:p>
            <a:pPr>
              <a:lnSpc>
                <a:spcPct val="200000"/>
              </a:lnSpc>
            </a:pPr>
            <a:r>
              <a:rPr lang="en-CA" sz="2400" dirty="0">
                <a:solidFill>
                  <a:schemeClr val="tx2">
                    <a:lumMod val="50000"/>
                  </a:schemeClr>
                </a:solidFill>
                <a:effectLst/>
                <a:ea typeface="Calibri" panose="020F0502020204030204" pitchFamily="34" charset="0"/>
              </a:rPr>
              <a:t>Environmental scan and system map presentation by TIES</a:t>
            </a:r>
          </a:p>
          <a:p>
            <a:pPr>
              <a:lnSpc>
                <a:spcPct val="200000"/>
              </a:lnSpc>
            </a:pPr>
            <a:r>
              <a:rPr lang="en-CA" sz="2400" dirty="0">
                <a:solidFill>
                  <a:schemeClr val="tx2">
                    <a:lumMod val="50000"/>
                  </a:schemeClr>
                </a:solidFill>
              </a:rPr>
              <a:t>Table discussions </a:t>
            </a:r>
          </a:p>
          <a:p>
            <a:pPr>
              <a:lnSpc>
                <a:spcPct val="200000"/>
              </a:lnSpc>
            </a:pPr>
            <a:r>
              <a:rPr lang="en-CA" sz="2400" dirty="0">
                <a:solidFill>
                  <a:schemeClr val="tx2">
                    <a:lumMod val="50000"/>
                  </a:schemeClr>
                </a:solidFill>
              </a:rPr>
              <a:t>Lunch prioritization for CLIP priorities </a:t>
            </a:r>
          </a:p>
          <a:p>
            <a:pPr marL="0" indent="0">
              <a:lnSpc>
                <a:spcPct val="200000"/>
              </a:lnSpc>
              <a:buNone/>
            </a:pPr>
            <a:endParaRPr lang="en-CA" sz="2400" dirty="0"/>
          </a:p>
          <a:p>
            <a:endParaRPr lang="en-CA" sz="2400" dirty="0"/>
          </a:p>
        </p:txBody>
      </p:sp>
    </p:spTree>
    <p:extLst>
      <p:ext uri="{BB962C8B-B14F-4D97-AF65-F5344CB8AC3E}">
        <p14:creationId xmlns:p14="http://schemas.microsoft.com/office/powerpoint/2010/main" val="134316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se Hill Siksikaitsitapi Medicine Wheel">
            <a:extLst>
              <a:ext uri="{FF2B5EF4-FFF2-40B4-BE49-F238E27FC236}">
                <a16:creationId xmlns:a16="http://schemas.microsoft.com/office/drawing/2014/main" id="{9B1EAFB8-AD82-F263-C9B9-AA723F0729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6"/>
          <a:stretch/>
        </p:blipFill>
        <p:spPr>
          <a:xfrm>
            <a:off x="16" y="857258"/>
            <a:ext cx="9143984" cy="4414892"/>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3" name="Title 1">
            <a:extLst>
              <a:ext uri="{FF2B5EF4-FFF2-40B4-BE49-F238E27FC236}">
                <a16:creationId xmlns:a16="http://schemas.microsoft.com/office/drawing/2014/main" id="{039A706A-B369-C55C-D2EC-22C7F7967338}"/>
              </a:ext>
            </a:extLst>
          </p:cNvPr>
          <p:cNvSpPr txBox="1">
            <a:spLocks/>
          </p:cNvSpPr>
          <p:nvPr/>
        </p:nvSpPr>
        <p:spPr>
          <a:xfrm>
            <a:off x="323528" y="4994695"/>
            <a:ext cx="7261412" cy="554910"/>
          </a:xfrm>
          <a:prstGeom prst="rect">
            <a:avLst/>
          </a:prstGeom>
        </p:spPr>
        <p:txBody>
          <a:bodyPr vert="horz" lIns="68580" tIns="34290" rIns="68580" bIns="34290" rtlCol="0" anchor="b">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pPr algn="ctr"/>
            <a:r>
              <a:rPr lang="en-US" sz="3600" dirty="0">
                <a:solidFill>
                  <a:schemeClr val="tx2"/>
                </a:solidFill>
                <a:cs typeface="Arial" panose="020B0604020202020204" pitchFamily="34" charset="0"/>
              </a:rPr>
              <a:t>Land acknowledgment </a:t>
            </a:r>
          </a:p>
        </p:txBody>
      </p:sp>
    </p:spTree>
    <p:extLst>
      <p:ext uri="{BB962C8B-B14F-4D97-AF65-F5344CB8AC3E}">
        <p14:creationId xmlns:p14="http://schemas.microsoft.com/office/powerpoint/2010/main" val="1242729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34B5D-207E-A623-C254-7BD501F82598}"/>
              </a:ext>
            </a:extLst>
          </p:cNvPr>
          <p:cNvSpPr txBox="1">
            <a:spLocks/>
          </p:cNvSpPr>
          <p:nvPr/>
        </p:nvSpPr>
        <p:spPr>
          <a:xfrm>
            <a:off x="426534" y="440318"/>
            <a:ext cx="8229600" cy="7564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tx2">
                    <a:lumMod val="50000"/>
                  </a:schemeClr>
                </a:solidFill>
                <a:cs typeface="Calibri" panose="020F0502020204030204" pitchFamily="34" charset="0"/>
              </a:rPr>
              <a:t>2021 - 2022 highlights </a:t>
            </a:r>
          </a:p>
        </p:txBody>
      </p:sp>
      <p:sp>
        <p:nvSpPr>
          <p:cNvPr id="3" name="Content Placeholder 2">
            <a:extLst>
              <a:ext uri="{FF2B5EF4-FFF2-40B4-BE49-F238E27FC236}">
                <a16:creationId xmlns:a16="http://schemas.microsoft.com/office/drawing/2014/main" id="{6693616F-E281-43B5-2407-B876EC388748}"/>
              </a:ext>
            </a:extLst>
          </p:cNvPr>
          <p:cNvSpPr txBox="1">
            <a:spLocks/>
          </p:cNvSpPr>
          <p:nvPr/>
        </p:nvSpPr>
        <p:spPr>
          <a:xfrm>
            <a:off x="426534" y="1712632"/>
            <a:ext cx="8229600" cy="35715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4" name="Content Placeholder 2">
            <a:extLst>
              <a:ext uri="{FF2B5EF4-FFF2-40B4-BE49-F238E27FC236}">
                <a16:creationId xmlns:a16="http://schemas.microsoft.com/office/drawing/2014/main" id="{76C4E4E3-17A3-7974-E9A6-FE39794A395D}"/>
              </a:ext>
            </a:extLst>
          </p:cNvPr>
          <p:cNvSpPr txBox="1">
            <a:spLocks/>
          </p:cNvSpPr>
          <p:nvPr/>
        </p:nvSpPr>
        <p:spPr>
          <a:xfrm>
            <a:off x="611560" y="1196751"/>
            <a:ext cx="8229600" cy="3571566"/>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lang="en-US" sz="2400" dirty="0"/>
              <a:t>Action teams </a:t>
            </a:r>
          </a:p>
          <a:p>
            <a:pPr>
              <a:lnSpc>
                <a:spcPct val="100000"/>
              </a:lnSpc>
            </a:pPr>
            <a:r>
              <a:rPr lang="en-US" sz="2400" dirty="0"/>
              <a:t>Refugees welcome here campaign  </a:t>
            </a:r>
          </a:p>
          <a:p>
            <a:pPr>
              <a:lnSpc>
                <a:spcPct val="100000"/>
              </a:lnSpc>
            </a:pPr>
            <a:r>
              <a:rPr lang="en-US" sz="2400" dirty="0"/>
              <a:t>Newsletter and website</a:t>
            </a:r>
          </a:p>
          <a:p>
            <a:pPr>
              <a:lnSpc>
                <a:spcPct val="100000"/>
              </a:lnSpc>
            </a:pPr>
            <a:r>
              <a:rPr lang="en-US" sz="2400" dirty="0"/>
              <a:t>Data: LIP dashboard and Census data</a:t>
            </a:r>
          </a:p>
          <a:p>
            <a:r>
              <a:rPr lang="en-US" sz="2400" dirty="0"/>
              <a:t>Environmental scan – TIES </a:t>
            </a:r>
          </a:p>
          <a:p>
            <a:r>
              <a:rPr lang="en-US" sz="2400" dirty="0"/>
              <a:t>Governance review – Canadian Poverty Institute   </a:t>
            </a:r>
          </a:p>
          <a:p>
            <a:pPr marL="0" indent="0">
              <a:buNone/>
            </a:pPr>
            <a:endParaRPr lang="en-US" sz="2400" dirty="0"/>
          </a:p>
        </p:txBody>
      </p:sp>
    </p:spTree>
    <p:extLst>
      <p:ext uri="{BB962C8B-B14F-4D97-AF65-F5344CB8AC3E}">
        <p14:creationId xmlns:p14="http://schemas.microsoft.com/office/powerpoint/2010/main" val="268175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2F9BAC-9593-072E-5989-C34DEE4EA685}"/>
              </a:ext>
            </a:extLst>
          </p:cNvPr>
          <p:cNvSpPr txBox="1">
            <a:spLocks/>
          </p:cNvSpPr>
          <p:nvPr/>
        </p:nvSpPr>
        <p:spPr>
          <a:xfrm>
            <a:off x="539552" y="548680"/>
            <a:ext cx="7776864" cy="6076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tx2">
                    <a:lumMod val="50000"/>
                  </a:schemeClr>
                </a:solidFill>
                <a:latin typeface="+mn-lt"/>
              </a:rPr>
              <a:t>Governance review - what we did </a:t>
            </a:r>
          </a:p>
        </p:txBody>
      </p:sp>
      <p:graphicFrame>
        <p:nvGraphicFramePr>
          <p:cNvPr id="4" name="Content Placeholder 2">
            <a:extLst>
              <a:ext uri="{FF2B5EF4-FFF2-40B4-BE49-F238E27FC236}">
                <a16:creationId xmlns:a16="http://schemas.microsoft.com/office/drawing/2014/main" id="{769B86B9-D018-C6BD-8834-F3D65F077331}"/>
              </a:ext>
            </a:extLst>
          </p:cNvPr>
          <p:cNvGraphicFramePr>
            <a:graphicFrameLocks/>
          </p:cNvGraphicFramePr>
          <p:nvPr>
            <p:extLst>
              <p:ext uri="{D42A27DB-BD31-4B8C-83A1-F6EECF244321}">
                <p14:modId xmlns:p14="http://schemas.microsoft.com/office/powerpoint/2010/main" val="2726016151"/>
              </p:ext>
            </p:extLst>
          </p:nvPr>
        </p:nvGraphicFramePr>
        <p:xfrm>
          <a:off x="584101" y="1340768"/>
          <a:ext cx="7975798" cy="3789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01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a:extLst>
              <a:ext uri="{FF2B5EF4-FFF2-40B4-BE49-F238E27FC236}">
                <a16:creationId xmlns:a16="http://schemas.microsoft.com/office/drawing/2014/main" id="{1BFD01F1-3F96-617A-DBAC-F82703E74BF5}"/>
              </a:ext>
            </a:extLst>
          </p:cNvPr>
          <p:cNvPicPr>
            <a:picLocks noChangeAspect="1"/>
          </p:cNvPicPr>
          <p:nvPr/>
        </p:nvPicPr>
        <p:blipFill rotWithShape="1">
          <a:blip r:embed="rId3"/>
          <a:srcRect l="1861" t="1724" r="1295" b="1260"/>
          <a:stretch/>
        </p:blipFill>
        <p:spPr>
          <a:xfrm>
            <a:off x="683568" y="2328666"/>
            <a:ext cx="3407827" cy="2200667"/>
          </a:xfrm>
          <a:prstGeom prst="rect">
            <a:avLst/>
          </a:prstGeom>
        </p:spPr>
      </p:pic>
      <p:pic>
        <p:nvPicPr>
          <p:cNvPr id="4" name="Picture 3">
            <a:extLst>
              <a:ext uri="{FF2B5EF4-FFF2-40B4-BE49-F238E27FC236}">
                <a16:creationId xmlns:a16="http://schemas.microsoft.com/office/drawing/2014/main" id="{2DBD09AB-4285-1CA5-D319-104627C0418F}"/>
              </a:ext>
            </a:extLst>
          </p:cNvPr>
          <p:cNvPicPr>
            <a:picLocks noChangeAspect="1"/>
          </p:cNvPicPr>
          <p:nvPr/>
        </p:nvPicPr>
        <p:blipFill rotWithShape="1">
          <a:blip r:embed="rId4"/>
          <a:srcRect l="6596" t="4864" r="1171" b="459"/>
          <a:stretch/>
        </p:blipFill>
        <p:spPr>
          <a:xfrm>
            <a:off x="4427984" y="1232756"/>
            <a:ext cx="4341413" cy="4392488"/>
          </a:xfrm>
          <a:prstGeom prst="rect">
            <a:avLst/>
          </a:prstGeom>
        </p:spPr>
      </p:pic>
      <p:sp>
        <p:nvSpPr>
          <p:cNvPr id="6" name="Title 1">
            <a:extLst>
              <a:ext uri="{FF2B5EF4-FFF2-40B4-BE49-F238E27FC236}">
                <a16:creationId xmlns:a16="http://schemas.microsoft.com/office/drawing/2014/main" id="{CB9381CD-E4C9-0D16-78D1-02605DEC0930}"/>
              </a:ext>
            </a:extLst>
          </p:cNvPr>
          <p:cNvSpPr txBox="1">
            <a:spLocks/>
          </p:cNvSpPr>
          <p:nvPr/>
        </p:nvSpPr>
        <p:spPr>
          <a:xfrm>
            <a:off x="539552" y="476672"/>
            <a:ext cx="7776864" cy="6076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tx2">
                    <a:lumMod val="50000"/>
                  </a:schemeClr>
                </a:solidFill>
                <a:latin typeface="+mn-lt"/>
              </a:rPr>
              <a:t>Governance review – new model</a:t>
            </a:r>
          </a:p>
        </p:txBody>
      </p:sp>
    </p:spTree>
    <p:extLst>
      <p:ext uri="{BB962C8B-B14F-4D97-AF65-F5344CB8AC3E}">
        <p14:creationId xmlns:p14="http://schemas.microsoft.com/office/powerpoint/2010/main" val="1830636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F6955-3F0E-D2E1-9F1F-46CD742082F1}"/>
              </a:ext>
            </a:extLst>
          </p:cNvPr>
          <p:cNvSpPr txBox="1">
            <a:spLocks/>
          </p:cNvSpPr>
          <p:nvPr/>
        </p:nvSpPr>
        <p:spPr>
          <a:xfrm>
            <a:off x="539552" y="548680"/>
            <a:ext cx="7056784" cy="6076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tx2">
                    <a:lumMod val="50000"/>
                  </a:schemeClr>
                </a:solidFill>
                <a:latin typeface="+mn-lt"/>
              </a:rPr>
              <a:t>Governance review – next steps</a:t>
            </a:r>
          </a:p>
        </p:txBody>
      </p:sp>
      <p:sp>
        <p:nvSpPr>
          <p:cNvPr id="73" name="Content Placeholder 2">
            <a:extLst>
              <a:ext uri="{FF2B5EF4-FFF2-40B4-BE49-F238E27FC236}">
                <a16:creationId xmlns:a16="http://schemas.microsoft.com/office/drawing/2014/main" id="{A376EC81-AAAA-4E07-F8FF-4FAFDB56DC4F}"/>
              </a:ext>
            </a:extLst>
          </p:cNvPr>
          <p:cNvSpPr txBox="1">
            <a:spLocks/>
          </p:cNvSpPr>
          <p:nvPr/>
        </p:nvSpPr>
        <p:spPr>
          <a:xfrm>
            <a:off x="611560" y="1412775"/>
            <a:ext cx="7560840" cy="3960441"/>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pPr>
            <a:r>
              <a:rPr kumimoji="0" lang="en-CA" sz="2400" b="0" i="0" u="none" strike="noStrike" kern="1200" cap="none" spc="0" normalizeH="0" baseline="0" noProof="0" dirty="0">
                <a:ln>
                  <a:noFill/>
                </a:ln>
                <a:solidFill>
                  <a:schemeClr val="tx2">
                    <a:lumMod val="50000"/>
                  </a:schemeClr>
                </a:solidFill>
                <a:effectLst/>
                <a:uLnTx/>
                <a:uFillTx/>
                <a:latin typeface="Arial" pitchFamily="34" charset="0"/>
                <a:ea typeface="+mn-ea"/>
                <a:cs typeface="+mn-cs"/>
              </a:rPr>
              <a:t>Next step will be to create a structure to support the governance model.</a:t>
            </a:r>
          </a:p>
          <a:p>
            <a:pPr>
              <a:lnSpc>
                <a:spcPct val="100000"/>
              </a:lnSpc>
            </a:pPr>
            <a:r>
              <a:rPr lang="en-US" sz="2400" dirty="0">
                <a:solidFill>
                  <a:schemeClr val="tx2">
                    <a:lumMod val="50000"/>
                  </a:schemeClr>
                </a:solidFill>
              </a:rPr>
              <a:t>Joint meeting of IAT and Council March 2023.</a:t>
            </a:r>
          </a:p>
          <a:p>
            <a:pPr>
              <a:lnSpc>
                <a:spcPct val="100000"/>
              </a:lnSpc>
            </a:pPr>
            <a:r>
              <a:rPr lang="en-US" sz="2400" dirty="0">
                <a:solidFill>
                  <a:schemeClr val="tx2">
                    <a:lumMod val="50000"/>
                  </a:schemeClr>
                </a:solidFill>
              </a:rPr>
              <a:t>Model in effect April 2023.</a:t>
            </a:r>
          </a:p>
          <a:p>
            <a:pPr>
              <a:lnSpc>
                <a:spcPct val="100000"/>
              </a:lnSpc>
            </a:pPr>
            <a:r>
              <a:rPr lang="en-US" sz="2400" dirty="0">
                <a:solidFill>
                  <a:schemeClr val="tx2">
                    <a:lumMod val="50000"/>
                  </a:schemeClr>
                </a:solidFill>
              </a:rPr>
              <a:t>Your feedback today to inform their action plan development. </a:t>
            </a:r>
          </a:p>
        </p:txBody>
      </p:sp>
    </p:spTree>
    <p:extLst>
      <p:ext uri="{BB962C8B-B14F-4D97-AF65-F5344CB8AC3E}">
        <p14:creationId xmlns:p14="http://schemas.microsoft.com/office/powerpoint/2010/main" val="2594561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0797" y="1916832"/>
            <a:ext cx="3308975" cy="108012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tx2">
                    <a:lumMod val="50000"/>
                  </a:schemeClr>
                </a:solidFill>
                <a:latin typeface="+mn-lt"/>
              </a:rPr>
              <a:t>Why are we here? </a:t>
            </a:r>
          </a:p>
        </p:txBody>
      </p:sp>
      <p:pic>
        <p:nvPicPr>
          <p:cNvPr id="5" name="Picture 4">
            <a:extLst>
              <a:ext uri="{FF2B5EF4-FFF2-40B4-BE49-F238E27FC236}">
                <a16:creationId xmlns:a16="http://schemas.microsoft.com/office/drawing/2014/main" id="{7D77A568-FB55-4518-A64D-3AF925EEEAEF}"/>
              </a:ext>
            </a:extLst>
          </p:cNvPr>
          <p:cNvPicPr>
            <a:picLocks noChangeAspect="1"/>
          </p:cNvPicPr>
          <p:nvPr/>
        </p:nvPicPr>
        <p:blipFill>
          <a:blip r:embed="rId3"/>
          <a:stretch>
            <a:fillRect/>
          </a:stretch>
        </p:blipFill>
        <p:spPr>
          <a:xfrm>
            <a:off x="4169772" y="120457"/>
            <a:ext cx="4778050" cy="6590413"/>
          </a:xfrm>
          <a:prstGeom prst="rect">
            <a:avLst/>
          </a:prstGeom>
          <a:noFill/>
        </p:spPr>
      </p:pic>
      <p:sp>
        <p:nvSpPr>
          <p:cNvPr id="6" name="Content Placeholder 5">
            <a:extLst>
              <a:ext uri="{FF2B5EF4-FFF2-40B4-BE49-F238E27FC236}">
                <a16:creationId xmlns:a16="http://schemas.microsoft.com/office/drawing/2014/main" id="{7D624BD9-B2FF-4224-B170-B578BFAF3D39}"/>
              </a:ext>
            </a:extLst>
          </p:cNvPr>
          <p:cNvSpPr txBox="1">
            <a:spLocks/>
          </p:cNvSpPr>
          <p:nvPr/>
        </p:nvSpPr>
        <p:spPr>
          <a:xfrm>
            <a:off x="408486" y="3315800"/>
            <a:ext cx="3962400" cy="1320552"/>
          </a:xfrm>
          <a:prstGeom prst="rect">
            <a:avLst/>
          </a:prstGeom>
        </p:spPr>
        <p:txBody>
          <a:bodyPr anchor="t">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33.3% the population were immigrants, up from 31 per cent in 2016. </a:t>
            </a:r>
          </a:p>
          <a:p>
            <a:endParaRPr lang="en-US" dirty="0"/>
          </a:p>
          <a:p>
            <a:endParaRPr lang="en-CA" dirty="0"/>
          </a:p>
        </p:txBody>
      </p:sp>
    </p:spTree>
    <p:extLst>
      <p:ext uri="{BB962C8B-B14F-4D97-AF65-F5344CB8AC3E}">
        <p14:creationId xmlns:p14="http://schemas.microsoft.com/office/powerpoint/2010/main" val="1346241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43851"/>
            <a:ext cx="5491124" cy="584775"/>
          </a:xfrm>
          <a:prstGeom prst="rect">
            <a:avLst/>
          </a:prstGeom>
          <a:noFill/>
        </p:spPr>
        <p:txBody>
          <a:bodyPr wrap="square" rtlCol="0">
            <a:spAutoFit/>
          </a:bodyPr>
          <a:lstStyle/>
          <a:p>
            <a:r>
              <a:rPr lang="en-US" sz="3200" b="1" dirty="0">
                <a:solidFill>
                  <a:schemeClr val="tx2">
                    <a:lumMod val="50000"/>
                  </a:schemeClr>
                </a:solidFill>
              </a:rPr>
              <a:t>Immigration trends </a:t>
            </a:r>
          </a:p>
        </p:txBody>
      </p:sp>
      <p:pic>
        <p:nvPicPr>
          <p:cNvPr id="4" name="Picture 10" descr="004&amp;8211;Infographic4, 004">
            <a:extLst>
              <a:ext uri="{FF2B5EF4-FFF2-40B4-BE49-F238E27FC236}">
                <a16:creationId xmlns:a16="http://schemas.microsoft.com/office/drawing/2014/main" id="{8EFE3264-935B-45E2-B22A-B8F1B6D84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917431"/>
            <a:ext cx="6643252" cy="5211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277603"/>
      </p:ext>
    </p:extLst>
  </p:cSld>
  <p:clrMapOvr>
    <a:masterClrMapping/>
  </p:clrMapOvr>
</p:sld>
</file>

<file path=ppt/theme/theme1.xml><?xml version="1.0" encoding="utf-8"?>
<a:theme xmlns:a="http://schemas.openxmlformats.org/drawingml/2006/main" name="2015-1762 Corporate PPT_P5_DH-test">
  <a:themeElements>
    <a:clrScheme name="2015-Corporate">
      <a:dk1>
        <a:srgbClr val="4B4F55"/>
      </a:dk1>
      <a:lt1>
        <a:sysClr val="window" lastClr="FFFFFF"/>
      </a:lt1>
      <a:dk2>
        <a:srgbClr val="4B4F55"/>
      </a:dk2>
      <a:lt2>
        <a:srgbClr val="DBE9ED"/>
      </a:lt2>
      <a:accent1>
        <a:srgbClr val="C8102E"/>
      </a:accent1>
      <a:accent2>
        <a:srgbClr val="FFB25B"/>
      </a:accent2>
      <a:accent3>
        <a:srgbClr val="F9E547"/>
      </a:accent3>
      <a:accent4>
        <a:srgbClr val="B7DD79"/>
      </a:accent4>
      <a:accent5>
        <a:srgbClr val="A2789C"/>
      </a:accent5>
      <a:accent6>
        <a:srgbClr val="A3C7D2"/>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BusinessUnitRef xmlns="http://schemas.microsoft.com/sharepoint/v3/fields" xsi:nil="true"/>
    <Document_x0020_Category xmlns="48403597-a986-445e-91b4-9ef490e21fb5">Other</Document_x0020_Categor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BF4DA20B6C91542B1F9B6EC28079F11" ma:contentTypeVersion="3" ma:contentTypeDescription="Create a new document." ma:contentTypeScope="" ma:versionID="23a65965b50dc4ae2ac777d022d5de3a">
  <xsd:schema xmlns:xsd="http://www.w3.org/2001/XMLSchema" xmlns:p="http://schemas.microsoft.com/office/2006/metadata/properties" xmlns:ns1="http://schemas.microsoft.com/sharepoint/v3" xmlns:ns2="48403597-a986-445e-91b4-9ef490e21fb5" xmlns:ns3="http://schemas.microsoft.com/sharepoint/v3/fields" targetNamespace="http://schemas.microsoft.com/office/2006/metadata/properties" ma:root="true" ma:fieldsID="cd012c4a2183d9745e4a009fad22427a" ns1:_="" ns2:_="" ns3:_="">
    <xsd:import namespace="http://schemas.microsoft.com/sharepoint/v3"/>
    <xsd:import namespace="48403597-a986-445e-91b4-9ef490e21fb5"/>
    <xsd:import namespace="http://schemas.microsoft.com/sharepoint/v3/fields"/>
    <xsd:element name="properties">
      <xsd:complexType>
        <xsd:sequence>
          <xsd:element name="documentManagement">
            <xsd:complexType>
              <xsd:all>
                <xsd:element ref="ns1:PublishingStartDate" minOccurs="0"/>
                <xsd:element ref="ns1:PublishingExpirationDate" minOccurs="0"/>
                <xsd:element ref="ns2:Document_x0020_Category" minOccurs="0"/>
                <xsd:element ref="ns3:BusinessUnitRef"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xsd="http://www.w3.org/2001/XMLSchema" xmlns:dms="http://schemas.microsoft.com/office/2006/documentManagement/types" targetNamespace="48403597-a986-445e-91b4-9ef490e21fb5" elementFormDefault="qualified">
    <xsd:import namespace="http://schemas.microsoft.com/office/2006/documentManagement/types"/>
    <xsd:element name="Document_x0020_Category" ma:index="10" nillable="true" ma:displayName="Document Category" ma:default="Other" ma:format="Dropdown" ma:internalName="Document_x0020_Category">
      <xsd:simpleType>
        <xsd:restriction base="dms:Choice">
          <xsd:enumeration value="Template"/>
          <xsd:enumeration value="Other"/>
        </xsd:restriction>
      </xsd:simpleType>
    </xsd:element>
  </xsd:schema>
  <xsd:schema xmlns:xsd="http://www.w3.org/2001/XMLSchema" xmlns:dms="http://schemas.microsoft.com/office/2006/documentManagement/types" targetNamespace="http://schemas.microsoft.com/sharepoint/v3/fields" elementFormDefault="qualified">
    <xsd:import namespace="http://schemas.microsoft.com/office/2006/documentManagement/types"/>
    <xsd:element name="BusinessUnitRef" ma:index="11" nillable="true" ma:displayName="Business Unit" ma:description="Business Unit" ma:list="{17e4b786-dbae-4980-874c-29e028f1b259}" ma:internalName="BusinessUnitRef" ma:readOnly="false" ma:showField="Title" ma:web="a41d08e4-c5ff-4111-b979-4211d7d25784">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9F0667-F963-4608-88D9-943F029CAEB3}">
  <ds:schemaRefs>
    <ds:schemaRef ds:uri="http://schemas.microsoft.com/office/2006/metadata/properties"/>
    <ds:schemaRef ds:uri="http://schemas.microsoft.com/sharepoint/v3"/>
    <ds:schemaRef ds:uri="http://schemas.microsoft.com/sharepoint/v3/fields"/>
    <ds:schemaRef ds:uri="48403597-a986-445e-91b4-9ef490e21fb5"/>
  </ds:schemaRefs>
</ds:datastoreItem>
</file>

<file path=customXml/itemProps2.xml><?xml version="1.0" encoding="utf-8"?>
<ds:datastoreItem xmlns:ds="http://schemas.openxmlformats.org/officeDocument/2006/customXml" ds:itemID="{7FA57389-CB7F-4247-AF10-AF4228C03F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403597-a986-445e-91b4-9ef490e21fb5"/>
    <ds:schemaRef ds:uri="http://schemas.microsoft.com/sharepoint/v3/fields"/>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C6FF140-8716-403F-987B-0FAE2891F5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CLIP CCIS Presentation Dec 2022</Template>
  <TotalTime>4986</TotalTime>
  <Words>1734</Words>
  <Application>Microsoft Office PowerPoint</Application>
  <PresentationFormat>On-screen Show (4:3)</PresentationFormat>
  <Paragraphs>126</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Courier New</vt:lpstr>
      <vt:lpstr>Helvetica Neue</vt:lpstr>
      <vt:lpstr>Open Sans</vt:lpstr>
      <vt:lpstr>Symbol</vt:lpstr>
      <vt:lpstr>tahoma</vt:lpstr>
      <vt:lpstr>Wingdings</vt:lpstr>
      <vt:lpstr>2015-1762 Corporate PPT_P5_DH-test</vt:lpstr>
      <vt:lpstr>Calgary Local Immigration Partnership   All CLIP Meeting February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Calgary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Knih, Dejana</dc:creator>
  <cp:lastModifiedBy>Knih, Dejana</cp:lastModifiedBy>
  <cp:revision>135</cp:revision>
  <dcterms:created xsi:type="dcterms:W3CDTF">2022-11-29T18:50:38Z</dcterms:created>
  <dcterms:modified xsi:type="dcterms:W3CDTF">2023-02-15T16:20:19Z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0x0101005BF4DA20B6C91542B1F9B6EC28079F11</vt:lpwstr>
  </property>
</Properties>
</file>